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Lst>
  <p:sldSz cx="18288000" cy="10287000"/>
  <p:notesSz cx="6858000" cy="9144000"/>
  <p:embeddedFontLst>
    <p:embeddedFont>
      <p:font typeface="Agrandir Bold" charset="1" panose="00000800000000000000"/>
      <p:regular r:id="rId11"/>
    </p:embeddedFont>
    <p:embeddedFont>
      <p:font typeface="Now Medium" charset="1" panose="00000600000000000000"/>
      <p:regular r:id="rId12"/>
    </p:embeddedFont>
    <p:embeddedFont>
      <p:font typeface="Now" charset="1" panose="00000500000000000000"/>
      <p:regular r:id="rId13"/>
    </p:embeddedFont>
    <p:embeddedFont>
      <p:font typeface="Now Bold" charset="1" panose="0000080000000000000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png" Type="http://schemas.openxmlformats.org/officeDocument/2006/relationships/image"/><Relationship Id="rId3" Target="../media/image8.sv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11.png" Type="http://schemas.openxmlformats.org/officeDocument/2006/relationships/image"/><Relationship Id="rId7" Target="../media/image12.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svg" Type="http://schemas.openxmlformats.org/officeDocument/2006/relationships/image"/><Relationship Id="rId4" Target="../media/image1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png" Type="http://schemas.openxmlformats.org/officeDocument/2006/relationships/image"/><Relationship Id="rId3" Target="../media/image23.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FFF2DC"/>
        </a:solidFill>
      </p:bgPr>
    </p:bg>
    <p:spTree>
      <p:nvGrpSpPr>
        <p:cNvPr id="1" name=""/>
        <p:cNvGrpSpPr/>
        <p:nvPr/>
      </p:nvGrpSpPr>
      <p:grpSpPr>
        <a:xfrm>
          <a:off x="0" y="0"/>
          <a:ext cx="0" cy="0"/>
          <a:chOff x="0" y="0"/>
          <a:chExt cx="0" cy="0"/>
        </a:xfrm>
      </p:grpSpPr>
      <p:grpSp>
        <p:nvGrpSpPr>
          <p:cNvPr name="Group 2" id="2"/>
          <p:cNvGrpSpPr/>
          <p:nvPr/>
        </p:nvGrpSpPr>
        <p:grpSpPr>
          <a:xfrm rot="0">
            <a:off x="-53042" y="-4048700"/>
            <a:ext cx="18394084" cy="18384400"/>
            <a:chOff x="0" y="0"/>
            <a:chExt cx="24525445" cy="24512533"/>
          </a:xfrm>
        </p:grpSpPr>
        <p:grpSp>
          <p:nvGrpSpPr>
            <p:cNvPr name="Group 3" id="3"/>
            <p:cNvGrpSpPr>
              <a:grpSpLocks noChangeAspect="true"/>
            </p:cNvGrpSpPr>
            <p:nvPr/>
          </p:nvGrpSpPr>
          <p:grpSpPr>
            <a:xfrm rot="0">
              <a:off x="0" y="0"/>
              <a:ext cx="8189006" cy="8198809"/>
              <a:chOff x="0" y="0"/>
              <a:chExt cx="5516626" cy="5523230"/>
            </a:xfrm>
          </p:grpSpPr>
          <p:sp>
            <p:nvSpPr>
              <p:cNvPr name="Freeform 4" id="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5" id="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 id="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 id="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 id="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 id="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 id="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 id="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 id="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 id="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 id="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 id="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 id="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 id="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 id="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9" id="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0" id="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1" id="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2" id="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23" id="23"/>
            <p:cNvGrpSpPr>
              <a:grpSpLocks noChangeAspect="true"/>
            </p:cNvGrpSpPr>
            <p:nvPr/>
          </p:nvGrpSpPr>
          <p:grpSpPr>
            <a:xfrm rot="0">
              <a:off x="8168219" y="0"/>
              <a:ext cx="8189006" cy="8198809"/>
              <a:chOff x="0" y="0"/>
              <a:chExt cx="5516626" cy="5523230"/>
            </a:xfrm>
          </p:grpSpPr>
          <p:sp>
            <p:nvSpPr>
              <p:cNvPr name="Freeform 24" id="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25" id="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6" id="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7" id="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8" id="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9" id="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0" id="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1" id="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2" id="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3" id="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4" id="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5" id="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6" id="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7" id="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8" id="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9" id="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0" id="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1" id="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2" id="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43" id="43"/>
            <p:cNvGrpSpPr>
              <a:grpSpLocks noChangeAspect="true"/>
            </p:cNvGrpSpPr>
            <p:nvPr/>
          </p:nvGrpSpPr>
          <p:grpSpPr>
            <a:xfrm rot="0">
              <a:off x="16336439" y="0"/>
              <a:ext cx="8189006" cy="8198809"/>
              <a:chOff x="0" y="0"/>
              <a:chExt cx="5516626" cy="5523230"/>
            </a:xfrm>
          </p:grpSpPr>
          <p:sp>
            <p:nvSpPr>
              <p:cNvPr name="Freeform 44" id="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45" id="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6" id="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7" id="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8" id="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9" id="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0" id="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1" id="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2" id="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3" id="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4" id="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5" id="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6" id="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7" id="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8" id="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9" id="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0" id="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1" id="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2" id="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63" id="63"/>
            <p:cNvGrpSpPr>
              <a:grpSpLocks noChangeAspect="true"/>
            </p:cNvGrpSpPr>
            <p:nvPr/>
          </p:nvGrpSpPr>
          <p:grpSpPr>
            <a:xfrm rot="0">
              <a:off x="0" y="8155837"/>
              <a:ext cx="8189006" cy="8198809"/>
              <a:chOff x="0" y="0"/>
              <a:chExt cx="5516626" cy="5523230"/>
            </a:xfrm>
          </p:grpSpPr>
          <p:sp>
            <p:nvSpPr>
              <p:cNvPr name="Freeform 64" id="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65" id="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6" id="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7" id="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8" id="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9" id="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0" id="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1" id="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2" id="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3" id="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4" id="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5" id="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6" id="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7" id="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8" id="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9" id="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0" id="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1" id="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2" id="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83" id="83"/>
            <p:cNvGrpSpPr>
              <a:grpSpLocks noChangeAspect="true"/>
            </p:cNvGrpSpPr>
            <p:nvPr/>
          </p:nvGrpSpPr>
          <p:grpSpPr>
            <a:xfrm rot="0">
              <a:off x="8168219" y="8155837"/>
              <a:ext cx="8189006" cy="8198809"/>
              <a:chOff x="0" y="0"/>
              <a:chExt cx="5516626" cy="5523230"/>
            </a:xfrm>
          </p:grpSpPr>
          <p:sp>
            <p:nvSpPr>
              <p:cNvPr name="Freeform 84" id="8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85" id="8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6" id="8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7" id="8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8" id="8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9" id="8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0" id="9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1" id="9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2" id="9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3" id="9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4" id="9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5" id="9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6" id="9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7" id="9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8" id="9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9" id="9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0" id="10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1" id="10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2" id="10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03" id="103"/>
            <p:cNvGrpSpPr>
              <a:grpSpLocks noChangeAspect="true"/>
            </p:cNvGrpSpPr>
            <p:nvPr/>
          </p:nvGrpSpPr>
          <p:grpSpPr>
            <a:xfrm rot="0">
              <a:off x="16336439" y="8155837"/>
              <a:ext cx="8189006" cy="8198809"/>
              <a:chOff x="0" y="0"/>
              <a:chExt cx="5516626" cy="5523230"/>
            </a:xfrm>
          </p:grpSpPr>
          <p:sp>
            <p:nvSpPr>
              <p:cNvPr name="Freeform 104" id="10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05" id="10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6" id="10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7" id="10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8" id="10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9" id="10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0" id="1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1" id="1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2" id="1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3" id="1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4" id="1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5" id="1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6" id="1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7" id="1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8" id="1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9" id="1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0" id="1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1" id="1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2" id="1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23" id="123"/>
            <p:cNvGrpSpPr>
              <a:grpSpLocks noChangeAspect="true"/>
            </p:cNvGrpSpPr>
            <p:nvPr/>
          </p:nvGrpSpPr>
          <p:grpSpPr>
            <a:xfrm rot="0">
              <a:off x="0" y="16313724"/>
              <a:ext cx="8189006" cy="8198809"/>
              <a:chOff x="0" y="0"/>
              <a:chExt cx="5516626" cy="5523230"/>
            </a:xfrm>
          </p:grpSpPr>
          <p:sp>
            <p:nvSpPr>
              <p:cNvPr name="Freeform 124" id="1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25" id="1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6" id="1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7" id="1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8" id="1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9" id="1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0" id="1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1" id="1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2" id="1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3" id="1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4" id="1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5" id="1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6" id="1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7" id="1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8" id="1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9" id="1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0" id="1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1" id="1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2" id="1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43" id="143"/>
            <p:cNvGrpSpPr>
              <a:grpSpLocks noChangeAspect="true"/>
            </p:cNvGrpSpPr>
            <p:nvPr/>
          </p:nvGrpSpPr>
          <p:grpSpPr>
            <a:xfrm rot="0">
              <a:off x="8168219" y="16313724"/>
              <a:ext cx="8189006" cy="8198809"/>
              <a:chOff x="0" y="0"/>
              <a:chExt cx="5516626" cy="5523230"/>
            </a:xfrm>
          </p:grpSpPr>
          <p:sp>
            <p:nvSpPr>
              <p:cNvPr name="Freeform 144" id="1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45" id="1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6" id="1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7" id="1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8" id="1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9" id="1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0" id="1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1" id="1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2" id="1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3" id="1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4" id="1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5" id="1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6" id="1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7" id="1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8" id="1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9" id="1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0" id="1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1" id="1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2" id="1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63" id="163"/>
            <p:cNvGrpSpPr>
              <a:grpSpLocks noChangeAspect="true"/>
            </p:cNvGrpSpPr>
            <p:nvPr/>
          </p:nvGrpSpPr>
          <p:grpSpPr>
            <a:xfrm rot="0">
              <a:off x="16336439" y="16313724"/>
              <a:ext cx="8189006" cy="8198809"/>
              <a:chOff x="0" y="0"/>
              <a:chExt cx="5516626" cy="5523230"/>
            </a:xfrm>
          </p:grpSpPr>
          <p:sp>
            <p:nvSpPr>
              <p:cNvPr name="Freeform 164" id="1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65" id="1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6" id="1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7" id="1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8" id="1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9" id="1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0" id="1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1" id="1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2" id="1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3" id="1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4" id="1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5" id="1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6" id="1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7" id="1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8" id="1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9" id="1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0" id="1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1" id="1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2" id="1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sp>
        <p:nvSpPr>
          <p:cNvPr name="AutoShape 183" id="183"/>
          <p:cNvSpPr/>
          <p:nvPr/>
        </p:nvSpPr>
        <p:spPr>
          <a:xfrm rot="0">
            <a:off x="2669772" y="3230830"/>
            <a:ext cx="12948457" cy="4179090"/>
          </a:xfrm>
          <a:prstGeom prst="rect">
            <a:avLst/>
          </a:prstGeom>
          <a:solidFill>
            <a:srgbClr val="FAAE54"/>
          </a:solidFill>
        </p:spPr>
      </p:sp>
      <p:sp>
        <p:nvSpPr>
          <p:cNvPr name="Freeform 184" id="184"/>
          <p:cNvSpPr/>
          <p:nvPr/>
        </p:nvSpPr>
        <p:spPr>
          <a:xfrm flipH="false" flipV="false" rot="0">
            <a:off x="2524379" y="2391199"/>
            <a:ext cx="13239243" cy="5680839"/>
          </a:xfrm>
          <a:custGeom>
            <a:avLst/>
            <a:gdLst/>
            <a:ahLst/>
            <a:cxnLst/>
            <a:rect r="r" b="b" t="t" l="l"/>
            <a:pathLst>
              <a:path h="5680839" w="13239243">
                <a:moveTo>
                  <a:pt x="0" y="0"/>
                </a:moveTo>
                <a:lnTo>
                  <a:pt x="13239242" y="0"/>
                </a:lnTo>
                <a:lnTo>
                  <a:pt x="13239242" y="5680839"/>
                </a:lnTo>
                <a:lnTo>
                  <a:pt x="0" y="56808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85" id="185"/>
          <p:cNvSpPr txBox="true"/>
          <p:nvPr/>
        </p:nvSpPr>
        <p:spPr>
          <a:xfrm rot="0">
            <a:off x="3420801" y="4151927"/>
            <a:ext cx="11446398" cy="1879697"/>
          </a:xfrm>
          <a:prstGeom prst="rect">
            <a:avLst/>
          </a:prstGeom>
        </p:spPr>
        <p:txBody>
          <a:bodyPr anchor="t" rtlCol="false" tIns="0" lIns="0" bIns="0" rIns="0">
            <a:spAutoFit/>
          </a:bodyPr>
          <a:lstStyle/>
          <a:p>
            <a:pPr algn="ctr">
              <a:lnSpc>
                <a:spcPts val="13223"/>
              </a:lnSpc>
            </a:pPr>
            <a:r>
              <a:rPr lang="en-US" b="true" sz="9445">
                <a:solidFill>
                  <a:srgbClr val="000000"/>
                </a:solidFill>
                <a:latin typeface="Agrandir Bold"/>
                <a:ea typeface="Agrandir Bold"/>
                <a:cs typeface="Agrandir Bold"/>
                <a:sym typeface="Agrandir Bold"/>
              </a:rPr>
              <a:t>VLookup Function</a:t>
            </a:r>
          </a:p>
        </p:txBody>
      </p:sp>
      <p:sp>
        <p:nvSpPr>
          <p:cNvPr name="Freeform 186" id="186"/>
          <p:cNvSpPr/>
          <p:nvPr/>
        </p:nvSpPr>
        <p:spPr>
          <a:xfrm flipH="false" flipV="false" rot="-8842218">
            <a:off x="12837441" y="7104402"/>
            <a:ext cx="2208298" cy="1935272"/>
          </a:xfrm>
          <a:custGeom>
            <a:avLst/>
            <a:gdLst/>
            <a:ahLst/>
            <a:cxnLst/>
            <a:rect r="r" b="b" t="t" l="l"/>
            <a:pathLst>
              <a:path h="1935272" w="2208298">
                <a:moveTo>
                  <a:pt x="0" y="0"/>
                </a:moveTo>
                <a:lnTo>
                  <a:pt x="2208298" y="0"/>
                </a:lnTo>
                <a:lnTo>
                  <a:pt x="2208298" y="1935272"/>
                </a:lnTo>
                <a:lnTo>
                  <a:pt x="0" y="193527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7" id="187"/>
          <p:cNvSpPr/>
          <p:nvPr/>
        </p:nvSpPr>
        <p:spPr>
          <a:xfrm flipH="false" flipV="false" rot="-74130">
            <a:off x="2133697" y="1216913"/>
            <a:ext cx="2574207" cy="2349549"/>
          </a:xfrm>
          <a:custGeom>
            <a:avLst/>
            <a:gdLst/>
            <a:ahLst/>
            <a:cxnLst/>
            <a:rect r="r" b="b" t="t" l="l"/>
            <a:pathLst>
              <a:path h="2349549" w="2574207">
                <a:moveTo>
                  <a:pt x="0" y="0"/>
                </a:moveTo>
                <a:lnTo>
                  <a:pt x="2574208" y="0"/>
                </a:lnTo>
                <a:lnTo>
                  <a:pt x="2574208" y="2349549"/>
                </a:lnTo>
                <a:lnTo>
                  <a:pt x="0" y="234954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2DC"/>
        </a:solidFill>
      </p:bgPr>
    </p:bg>
    <p:spTree>
      <p:nvGrpSpPr>
        <p:cNvPr id="1" name=""/>
        <p:cNvGrpSpPr/>
        <p:nvPr/>
      </p:nvGrpSpPr>
      <p:grpSpPr>
        <a:xfrm>
          <a:off x="0" y="0"/>
          <a:ext cx="0" cy="0"/>
          <a:chOff x="0" y="0"/>
          <a:chExt cx="0" cy="0"/>
        </a:xfrm>
      </p:grpSpPr>
      <p:grpSp>
        <p:nvGrpSpPr>
          <p:cNvPr name="Group 2" id="2"/>
          <p:cNvGrpSpPr/>
          <p:nvPr/>
        </p:nvGrpSpPr>
        <p:grpSpPr>
          <a:xfrm rot="0">
            <a:off x="-53042" y="-3543875"/>
            <a:ext cx="18394084" cy="18384400"/>
            <a:chOff x="0" y="0"/>
            <a:chExt cx="24525445" cy="24512533"/>
          </a:xfrm>
        </p:grpSpPr>
        <p:grpSp>
          <p:nvGrpSpPr>
            <p:cNvPr name="Group 3" id="3"/>
            <p:cNvGrpSpPr>
              <a:grpSpLocks noChangeAspect="true"/>
            </p:cNvGrpSpPr>
            <p:nvPr/>
          </p:nvGrpSpPr>
          <p:grpSpPr>
            <a:xfrm rot="0">
              <a:off x="0" y="0"/>
              <a:ext cx="8189006" cy="8198809"/>
              <a:chOff x="0" y="0"/>
              <a:chExt cx="5516626" cy="5523230"/>
            </a:xfrm>
          </p:grpSpPr>
          <p:sp>
            <p:nvSpPr>
              <p:cNvPr name="Freeform 4" id="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5" id="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 id="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 id="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 id="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 id="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 id="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 id="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 id="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 id="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 id="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 id="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 id="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 id="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 id="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9" id="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0" id="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1" id="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2" id="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23" id="23"/>
            <p:cNvGrpSpPr>
              <a:grpSpLocks noChangeAspect="true"/>
            </p:cNvGrpSpPr>
            <p:nvPr/>
          </p:nvGrpSpPr>
          <p:grpSpPr>
            <a:xfrm rot="0">
              <a:off x="8168219" y="0"/>
              <a:ext cx="8189006" cy="8198809"/>
              <a:chOff x="0" y="0"/>
              <a:chExt cx="5516626" cy="5523230"/>
            </a:xfrm>
          </p:grpSpPr>
          <p:sp>
            <p:nvSpPr>
              <p:cNvPr name="Freeform 24" id="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25" id="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6" id="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7" id="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8" id="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9" id="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0" id="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1" id="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2" id="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3" id="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4" id="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5" id="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6" id="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7" id="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8" id="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9" id="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0" id="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1" id="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2" id="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43" id="43"/>
            <p:cNvGrpSpPr>
              <a:grpSpLocks noChangeAspect="true"/>
            </p:cNvGrpSpPr>
            <p:nvPr/>
          </p:nvGrpSpPr>
          <p:grpSpPr>
            <a:xfrm rot="0">
              <a:off x="16336439" y="0"/>
              <a:ext cx="8189006" cy="8198809"/>
              <a:chOff x="0" y="0"/>
              <a:chExt cx="5516626" cy="5523230"/>
            </a:xfrm>
          </p:grpSpPr>
          <p:sp>
            <p:nvSpPr>
              <p:cNvPr name="Freeform 44" id="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45" id="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6" id="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7" id="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8" id="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9" id="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0" id="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1" id="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2" id="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3" id="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4" id="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5" id="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6" id="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7" id="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8" id="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9" id="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0" id="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1" id="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2" id="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63" id="63"/>
            <p:cNvGrpSpPr>
              <a:grpSpLocks noChangeAspect="true"/>
            </p:cNvGrpSpPr>
            <p:nvPr/>
          </p:nvGrpSpPr>
          <p:grpSpPr>
            <a:xfrm rot="0">
              <a:off x="0" y="8155837"/>
              <a:ext cx="8189006" cy="8198809"/>
              <a:chOff x="0" y="0"/>
              <a:chExt cx="5516626" cy="5523230"/>
            </a:xfrm>
          </p:grpSpPr>
          <p:sp>
            <p:nvSpPr>
              <p:cNvPr name="Freeform 64" id="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65" id="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6" id="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7" id="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8" id="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9" id="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0" id="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1" id="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2" id="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3" id="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4" id="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5" id="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6" id="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7" id="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8" id="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9" id="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0" id="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1" id="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2" id="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83" id="83"/>
            <p:cNvGrpSpPr>
              <a:grpSpLocks noChangeAspect="true"/>
            </p:cNvGrpSpPr>
            <p:nvPr/>
          </p:nvGrpSpPr>
          <p:grpSpPr>
            <a:xfrm rot="0">
              <a:off x="8168219" y="8155837"/>
              <a:ext cx="8189006" cy="8198809"/>
              <a:chOff x="0" y="0"/>
              <a:chExt cx="5516626" cy="5523230"/>
            </a:xfrm>
          </p:grpSpPr>
          <p:sp>
            <p:nvSpPr>
              <p:cNvPr name="Freeform 84" id="8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85" id="8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6" id="8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7" id="8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8" id="8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9" id="8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0" id="9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1" id="9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2" id="9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3" id="9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4" id="9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5" id="9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6" id="9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7" id="9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8" id="9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9" id="9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0" id="10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1" id="10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2" id="10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03" id="103"/>
            <p:cNvGrpSpPr>
              <a:grpSpLocks noChangeAspect="true"/>
            </p:cNvGrpSpPr>
            <p:nvPr/>
          </p:nvGrpSpPr>
          <p:grpSpPr>
            <a:xfrm rot="0">
              <a:off x="16336439" y="8155837"/>
              <a:ext cx="8189006" cy="8198809"/>
              <a:chOff x="0" y="0"/>
              <a:chExt cx="5516626" cy="5523230"/>
            </a:xfrm>
          </p:grpSpPr>
          <p:sp>
            <p:nvSpPr>
              <p:cNvPr name="Freeform 104" id="10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05" id="10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6" id="10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7" id="10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8" id="10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9" id="10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0" id="1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1" id="1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2" id="1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3" id="1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4" id="1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5" id="1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6" id="1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7" id="1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8" id="1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9" id="1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0" id="1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1" id="1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2" id="1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23" id="123"/>
            <p:cNvGrpSpPr>
              <a:grpSpLocks noChangeAspect="true"/>
            </p:cNvGrpSpPr>
            <p:nvPr/>
          </p:nvGrpSpPr>
          <p:grpSpPr>
            <a:xfrm rot="0">
              <a:off x="0" y="16313724"/>
              <a:ext cx="8189006" cy="8198809"/>
              <a:chOff x="0" y="0"/>
              <a:chExt cx="5516626" cy="5523230"/>
            </a:xfrm>
          </p:grpSpPr>
          <p:sp>
            <p:nvSpPr>
              <p:cNvPr name="Freeform 124" id="1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25" id="1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6" id="1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7" id="1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8" id="1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9" id="1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0" id="1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1" id="1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2" id="1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3" id="1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4" id="1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5" id="1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6" id="1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7" id="1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8" id="1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9" id="1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0" id="1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1" id="1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2" id="1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43" id="143"/>
            <p:cNvGrpSpPr>
              <a:grpSpLocks noChangeAspect="true"/>
            </p:cNvGrpSpPr>
            <p:nvPr/>
          </p:nvGrpSpPr>
          <p:grpSpPr>
            <a:xfrm rot="0">
              <a:off x="8168219" y="16313724"/>
              <a:ext cx="8189006" cy="8198809"/>
              <a:chOff x="0" y="0"/>
              <a:chExt cx="5516626" cy="5523230"/>
            </a:xfrm>
          </p:grpSpPr>
          <p:sp>
            <p:nvSpPr>
              <p:cNvPr name="Freeform 144" id="1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45" id="1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6" id="1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7" id="1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8" id="1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9" id="1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0" id="1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1" id="1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2" id="1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3" id="1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4" id="1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5" id="1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6" id="1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7" id="1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8" id="1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9" id="1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0" id="1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1" id="1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2" id="1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63" id="163"/>
            <p:cNvGrpSpPr>
              <a:grpSpLocks noChangeAspect="true"/>
            </p:cNvGrpSpPr>
            <p:nvPr/>
          </p:nvGrpSpPr>
          <p:grpSpPr>
            <a:xfrm rot="0">
              <a:off x="16336439" y="16313724"/>
              <a:ext cx="8189006" cy="8198809"/>
              <a:chOff x="0" y="0"/>
              <a:chExt cx="5516626" cy="5523230"/>
            </a:xfrm>
          </p:grpSpPr>
          <p:sp>
            <p:nvSpPr>
              <p:cNvPr name="Freeform 164" id="1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65" id="1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6" id="1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7" id="1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8" id="1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9" id="1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0" id="1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1" id="1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2" id="1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3" id="1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4" id="1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5" id="1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6" id="1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7" id="1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8" id="1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9" id="1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0" id="1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1" id="1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2" id="1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grpSp>
        <p:nvGrpSpPr>
          <p:cNvPr name="Group 183" id="183"/>
          <p:cNvGrpSpPr/>
          <p:nvPr/>
        </p:nvGrpSpPr>
        <p:grpSpPr>
          <a:xfrm rot="0">
            <a:off x="11169841" y="1359515"/>
            <a:ext cx="5550567" cy="6517335"/>
            <a:chOff x="0" y="0"/>
            <a:chExt cx="16890770" cy="19832714"/>
          </a:xfrm>
        </p:grpSpPr>
        <p:sp>
          <p:nvSpPr>
            <p:cNvPr name="Freeform 184" id="184"/>
            <p:cNvSpPr/>
            <p:nvPr/>
          </p:nvSpPr>
          <p:spPr>
            <a:xfrm flipH="false" flipV="false" rot="0">
              <a:off x="0" y="0"/>
              <a:ext cx="16890771" cy="19832713"/>
            </a:xfrm>
            <a:custGeom>
              <a:avLst/>
              <a:gdLst/>
              <a:ahLst/>
              <a:cxnLst/>
              <a:rect r="r" b="b" t="t" l="l"/>
              <a:pathLst>
                <a:path h="19832713" w="16890771">
                  <a:moveTo>
                    <a:pt x="16585971" y="0"/>
                  </a:moveTo>
                  <a:lnTo>
                    <a:pt x="304800" y="0"/>
                  </a:lnTo>
                  <a:cubicBezTo>
                    <a:pt x="135890" y="0"/>
                    <a:pt x="0" y="135890"/>
                    <a:pt x="0" y="304800"/>
                  </a:cubicBezTo>
                  <a:lnTo>
                    <a:pt x="0" y="19527913"/>
                  </a:lnTo>
                  <a:cubicBezTo>
                    <a:pt x="0" y="19696824"/>
                    <a:pt x="135890" y="19832713"/>
                    <a:pt x="304800" y="19832713"/>
                  </a:cubicBezTo>
                  <a:lnTo>
                    <a:pt x="16585971" y="19832713"/>
                  </a:lnTo>
                  <a:cubicBezTo>
                    <a:pt x="16754880" y="19832713"/>
                    <a:pt x="16890771" y="19696824"/>
                    <a:pt x="16890771" y="19527913"/>
                  </a:cubicBezTo>
                  <a:lnTo>
                    <a:pt x="16890771" y="304800"/>
                  </a:lnTo>
                  <a:cubicBezTo>
                    <a:pt x="16890771" y="135890"/>
                    <a:pt x="16754880" y="0"/>
                    <a:pt x="16585971" y="0"/>
                  </a:cubicBezTo>
                  <a:close/>
                </a:path>
              </a:pathLst>
            </a:custGeom>
            <a:solidFill>
              <a:srgbClr val="FFFAFA"/>
            </a:solidFill>
          </p:spPr>
        </p:sp>
      </p:grpSp>
      <p:sp>
        <p:nvSpPr>
          <p:cNvPr name="Freeform 185" id="185"/>
          <p:cNvSpPr/>
          <p:nvPr/>
        </p:nvSpPr>
        <p:spPr>
          <a:xfrm flipH="false" flipV="false" rot="0">
            <a:off x="7488212" y="755473"/>
            <a:ext cx="9427402" cy="8776054"/>
          </a:xfrm>
          <a:custGeom>
            <a:avLst/>
            <a:gdLst/>
            <a:ahLst/>
            <a:cxnLst/>
            <a:rect r="r" b="b" t="t" l="l"/>
            <a:pathLst>
              <a:path h="8776054" w="9427402">
                <a:moveTo>
                  <a:pt x="0" y="0"/>
                </a:moveTo>
                <a:lnTo>
                  <a:pt x="9427401" y="0"/>
                </a:lnTo>
                <a:lnTo>
                  <a:pt x="9427401" y="8776054"/>
                </a:lnTo>
                <a:lnTo>
                  <a:pt x="0" y="877605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186" id="186"/>
          <p:cNvGrpSpPr/>
          <p:nvPr/>
        </p:nvGrpSpPr>
        <p:grpSpPr>
          <a:xfrm rot="0">
            <a:off x="7683831" y="6229746"/>
            <a:ext cx="7141442" cy="3118213"/>
            <a:chOff x="0" y="0"/>
            <a:chExt cx="21731918" cy="9488945"/>
          </a:xfrm>
        </p:grpSpPr>
        <p:sp>
          <p:nvSpPr>
            <p:cNvPr name="Freeform 187" id="187"/>
            <p:cNvSpPr/>
            <p:nvPr/>
          </p:nvSpPr>
          <p:spPr>
            <a:xfrm flipH="false" flipV="false" rot="0">
              <a:off x="0" y="0"/>
              <a:ext cx="21731917" cy="9488946"/>
            </a:xfrm>
            <a:custGeom>
              <a:avLst/>
              <a:gdLst/>
              <a:ahLst/>
              <a:cxnLst/>
              <a:rect r="r" b="b" t="t" l="l"/>
              <a:pathLst>
                <a:path h="9488946" w="21731917">
                  <a:moveTo>
                    <a:pt x="21427117" y="0"/>
                  </a:moveTo>
                  <a:lnTo>
                    <a:pt x="304800" y="0"/>
                  </a:lnTo>
                  <a:cubicBezTo>
                    <a:pt x="135890" y="0"/>
                    <a:pt x="0" y="135890"/>
                    <a:pt x="0" y="304800"/>
                  </a:cubicBezTo>
                  <a:lnTo>
                    <a:pt x="0" y="9184146"/>
                  </a:lnTo>
                  <a:cubicBezTo>
                    <a:pt x="0" y="9353055"/>
                    <a:pt x="135890" y="9488946"/>
                    <a:pt x="304800" y="9488946"/>
                  </a:cubicBezTo>
                  <a:lnTo>
                    <a:pt x="21427117" y="9488946"/>
                  </a:lnTo>
                  <a:cubicBezTo>
                    <a:pt x="21596028" y="9488946"/>
                    <a:pt x="21731917" y="9353055"/>
                    <a:pt x="21731917" y="9184146"/>
                  </a:cubicBezTo>
                  <a:lnTo>
                    <a:pt x="21731917" y="304800"/>
                  </a:lnTo>
                  <a:cubicBezTo>
                    <a:pt x="21731917" y="135890"/>
                    <a:pt x="21596028" y="0"/>
                    <a:pt x="21427117" y="0"/>
                  </a:cubicBezTo>
                  <a:close/>
                </a:path>
              </a:pathLst>
            </a:custGeom>
            <a:solidFill>
              <a:srgbClr val="FFFAFA"/>
            </a:solidFill>
          </p:spPr>
        </p:sp>
      </p:grpSp>
      <p:grpSp>
        <p:nvGrpSpPr>
          <p:cNvPr name="Group 188" id="188"/>
          <p:cNvGrpSpPr/>
          <p:nvPr/>
        </p:nvGrpSpPr>
        <p:grpSpPr>
          <a:xfrm rot="0">
            <a:off x="11619290" y="2077433"/>
            <a:ext cx="151654" cy="151654"/>
            <a:chOff x="0" y="0"/>
            <a:chExt cx="6350000" cy="6350000"/>
          </a:xfrm>
        </p:grpSpPr>
        <p:sp>
          <p:nvSpPr>
            <p:cNvPr name="Freeform 189" id="189"/>
            <p:cNvSpPr/>
            <p:nvPr/>
          </p:nvSpPr>
          <p:spPr>
            <a:xfrm flipH="false" flipV="false" rot="0">
              <a:off x="0" y="0"/>
              <a:ext cx="6350000" cy="6350000"/>
            </a:xfrm>
            <a:custGeom>
              <a:avLst/>
              <a:gdLst/>
              <a:ahLst/>
              <a:cxnLst/>
              <a:rect r="r" b="b" t="t" l="l"/>
              <a:pathLst>
                <a:path h="6350000" w="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A7F83"/>
            </a:solidFill>
          </p:spPr>
        </p:sp>
      </p:grpSp>
      <p:sp>
        <p:nvSpPr>
          <p:cNvPr name="Freeform 190" id="190"/>
          <p:cNvSpPr/>
          <p:nvPr/>
        </p:nvSpPr>
        <p:spPr>
          <a:xfrm flipH="false" flipV="false" rot="0">
            <a:off x="8117784" y="6481103"/>
            <a:ext cx="552850" cy="526715"/>
          </a:xfrm>
          <a:custGeom>
            <a:avLst/>
            <a:gdLst/>
            <a:ahLst/>
            <a:cxnLst/>
            <a:rect r="r" b="b" t="t" l="l"/>
            <a:pathLst>
              <a:path h="526715" w="552850">
                <a:moveTo>
                  <a:pt x="0" y="0"/>
                </a:moveTo>
                <a:lnTo>
                  <a:pt x="552850" y="0"/>
                </a:lnTo>
                <a:lnTo>
                  <a:pt x="552850" y="526715"/>
                </a:lnTo>
                <a:lnTo>
                  <a:pt x="0" y="526715"/>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91" id="191"/>
          <p:cNvSpPr/>
          <p:nvPr/>
        </p:nvSpPr>
        <p:spPr>
          <a:xfrm flipH="false" flipV="false" rot="643870">
            <a:off x="8188102" y="7959612"/>
            <a:ext cx="371023" cy="527293"/>
          </a:xfrm>
          <a:custGeom>
            <a:avLst/>
            <a:gdLst/>
            <a:ahLst/>
            <a:cxnLst/>
            <a:rect r="r" b="b" t="t" l="l"/>
            <a:pathLst>
              <a:path h="527293" w="371023">
                <a:moveTo>
                  <a:pt x="0" y="0"/>
                </a:moveTo>
                <a:lnTo>
                  <a:pt x="371023" y="0"/>
                </a:lnTo>
                <a:lnTo>
                  <a:pt x="371023" y="527293"/>
                </a:lnTo>
                <a:lnTo>
                  <a:pt x="0" y="52729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92" id="192"/>
          <p:cNvSpPr txBox="true"/>
          <p:nvPr/>
        </p:nvSpPr>
        <p:spPr>
          <a:xfrm rot="0">
            <a:off x="11986537" y="1811020"/>
            <a:ext cx="4456884" cy="3389630"/>
          </a:xfrm>
          <a:prstGeom prst="rect">
            <a:avLst/>
          </a:prstGeom>
        </p:spPr>
        <p:txBody>
          <a:bodyPr anchor="t" rtlCol="false" tIns="0" lIns="0" bIns="0" rIns="0">
            <a:spAutoFit/>
          </a:bodyPr>
          <a:lstStyle/>
          <a:p>
            <a:pPr algn="l">
              <a:lnSpc>
                <a:spcPts val="4479"/>
              </a:lnSpc>
            </a:pPr>
            <a:r>
              <a:rPr lang="en-US" b="true" sz="3199">
                <a:solidFill>
                  <a:srgbClr val="000000"/>
                </a:solidFill>
                <a:latin typeface="Now Medium"/>
                <a:ea typeface="Now Medium"/>
                <a:cs typeface="Now Medium"/>
                <a:sym typeface="Now Medium"/>
              </a:rPr>
              <a:t>It searches for a value in the leftmost column of a table and returns a value in the same row from a specified column.</a:t>
            </a:r>
          </a:p>
        </p:txBody>
      </p:sp>
      <p:sp>
        <p:nvSpPr>
          <p:cNvPr name="TextBox 193" id="193"/>
          <p:cNvSpPr txBox="true"/>
          <p:nvPr/>
        </p:nvSpPr>
        <p:spPr>
          <a:xfrm rot="0">
            <a:off x="8981162" y="6348388"/>
            <a:ext cx="5618411" cy="956945"/>
          </a:xfrm>
          <a:prstGeom prst="rect">
            <a:avLst/>
          </a:prstGeom>
        </p:spPr>
        <p:txBody>
          <a:bodyPr anchor="t" rtlCol="false" tIns="0" lIns="0" bIns="0" rIns="0">
            <a:spAutoFit/>
          </a:bodyPr>
          <a:lstStyle/>
          <a:p>
            <a:pPr algn="l" marL="0" indent="0" lvl="0">
              <a:lnSpc>
                <a:spcPts val="2587"/>
              </a:lnSpc>
              <a:spcBef>
                <a:spcPct val="0"/>
              </a:spcBef>
            </a:pPr>
            <a:r>
              <a:rPr lang="en-US" b="true" sz="1725">
                <a:solidFill>
                  <a:srgbClr val="000000"/>
                </a:solidFill>
                <a:latin typeface="Now Medium"/>
                <a:ea typeface="Now Medium"/>
                <a:cs typeface="Now Medium"/>
                <a:sym typeface="Now Medium"/>
              </a:rPr>
              <a:t>Left-to-right only: </a:t>
            </a:r>
            <a:r>
              <a:rPr lang="en-US" sz="1725">
                <a:solidFill>
                  <a:srgbClr val="000000"/>
                </a:solidFill>
                <a:latin typeface="Now"/>
                <a:ea typeface="Now"/>
                <a:cs typeface="Now"/>
                <a:sym typeface="Now"/>
              </a:rPr>
              <a:t>VLOOKUP can only search for a value in the first column and return data from columns to its right.</a:t>
            </a:r>
          </a:p>
        </p:txBody>
      </p:sp>
      <p:sp>
        <p:nvSpPr>
          <p:cNvPr name="TextBox 194" id="194"/>
          <p:cNvSpPr txBox="true"/>
          <p:nvPr/>
        </p:nvSpPr>
        <p:spPr>
          <a:xfrm rot="0">
            <a:off x="8981162" y="7582218"/>
            <a:ext cx="5618411" cy="1604645"/>
          </a:xfrm>
          <a:prstGeom prst="rect">
            <a:avLst/>
          </a:prstGeom>
        </p:spPr>
        <p:txBody>
          <a:bodyPr anchor="t" rtlCol="false" tIns="0" lIns="0" bIns="0" rIns="0">
            <a:spAutoFit/>
          </a:bodyPr>
          <a:lstStyle/>
          <a:p>
            <a:pPr algn="l" marL="0" indent="0" lvl="0">
              <a:lnSpc>
                <a:spcPts val="2587"/>
              </a:lnSpc>
              <a:spcBef>
                <a:spcPct val="0"/>
              </a:spcBef>
            </a:pPr>
            <a:r>
              <a:rPr lang="en-US" b="true" sz="1725">
                <a:solidFill>
                  <a:srgbClr val="000000"/>
                </a:solidFill>
                <a:latin typeface="Now Medium"/>
                <a:ea typeface="Now Medium"/>
                <a:cs typeface="Now Medium"/>
                <a:sym typeface="Now Medium"/>
              </a:rPr>
              <a:t>Exact vs. Approximate: </a:t>
            </a:r>
            <a:r>
              <a:rPr lang="en-US" sz="1725">
                <a:solidFill>
                  <a:srgbClr val="000000"/>
                </a:solidFill>
                <a:latin typeface="Now"/>
                <a:ea typeface="Now"/>
                <a:cs typeface="Now"/>
                <a:sym typeface="Now"/>
              </a:rPr>
              <a:t>If you omit the final argument or set it to TRUE, Excel looks for an approximate match and requires your first column to be sorted ascending. Use FALSE to prevent wrong results.</a:t>
            </a:r>
          </a:p>
        </p:txBody>
      </p:sp>
      <p:sp>
        <p:nvSpPr>
          <p:cNvPr name="TextBox 195" id="195"/>
          <p:cNvSpPr txBox="true"/>
          <p:nvPr/>
        </p:nvSpPr>
        <p:spPr>
          <a:xfrm rot="0">
            <a:off x="1620095" y="1413068"/>
            <a:ext cx="8441624" cy="2362200"/>
          </a:xfrm>
          <a:prstGeom prst="rect">
            <a:avLst/>
          </a:prstGeom>
        </p:spPr>
        <p:txBody>
          <a:bodyPr anchor="t" rtlCol="false" tIns="0" lIns="0" bIns="0" rIns="0">
            <a:spAutoFit/>
          </a:bodyPr>
          <a:lstStyle/>
          <a:p>
            <a:pPr algn="l">
              <a:lnSpc>
                <a:spcPts val="8520"/>
              </a:lnSpc>
            </a:pPr>
            <a:r>
              <a:rPr lang="en-US" sz="7100" b="true">
                <a:solidFill>
                  <a:srgbClr val="000000"/>
                </a:solidFill>
                <a:latin typeface="Agrandir Bold"/>
                <a:ea typeface="Agrandir Bold"/>
                <a:cs typeface="Agrandir Bold"/>
                <a:sym typeface="Agrandir Bold"/>
              </a:rPr>
              <a:t>What is a VLookup function?</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2DC"/>
        </a:solidFill>
      </p:bgPr>
    </p:bg>
    <p:spTree>
      <p:nvGrpSpPr>
        <p:cNvPr id="1" name=""/>
        <p:cNvGrpSpPr/>
        <p:nvPr/>
      </p:nvGrpSpPr>
      <p:grpSpPr>
        <a:xfrm>
          <a:off x="0" y="0"/>
          <a:ext cx="0" cy="0"/>
          <a:chOff x="0" y="0"/>
          <a:chExt cx="0" cy="0"/>
        </a:xfrm>
      </p:grpSpPr>
      <p:grpSp>
        <p:nvGrpSpPr>
          <p:cNvPr name="Group 2" id="2"/>
          <p:cNvGrpSpPr/>
          <p:nvPr/>
        </p:nvGrpSpPr>
        <p:grpSpPr>
          <a:xfrm rot="0">
            <a:off x="-53042" y="-4048700"/>
            <a:ext cx="18394084" cy="18384400"/>
            <a:chOff x="0" y="0"/>
            <a:chExt cx="24525445" cy="24512533"/>
          </a:xfrm>
        </p:grpSpPr>
        <p:grpSp>
          <p:nvGrpSpPr>
            <p:cNvPr name="Group 3" id="3"/>
            <p:cNvGrpSpPr>
              <a:grpSpLocks noChangeAspect="true"/>
            </p:cNvGrpSpPr>
            <p:nvPr/>
          </p:nvGrpSpPr>
          <p:grpSpPr>
            <a:xfrm rot="0">
              <a:off x="0" y="0"/>
              <a:ext cx="8189006" cy="8198809"/>
              <a:chOff x="0" y="0"/>
              <a:chExt cx="5516626" cy="5523230"/>
            </a:xfrm>
          </p:grpSpPr>
          <p:sp>
            <p:nvSpPr>
              <p:cNvPr name="Freeform 4" id="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5" id="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 id="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 id="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 id="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 id="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 id="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 id="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 id="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 id="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 id="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 id="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 id="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 id="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 id="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9" id="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0" id="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1" id="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2" id="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23" id="23"/>
            <p:cNvGrpSpPr>
              <a:grpSpLocks noChangeAspect="true"/>
            </p:cNvGrpSpPr>
            <p:nvPr/>
          </p:nvGrpSpPr>
          <p:grpSpPr>
            <a:xfrm rot="0">
              <a:off x="8168219" y="0"/>
              <a:ext cx="8189006" cy="8198809"/>
              <a:chOff x="0" y="0"/>
              <a:chExt cx="5516626" cy="5523230"/>
            </a:xfrm>
          </p:grpSpPr>
          <p:sp>
            <p:nvSpPr>
              <p:cNvPr name="Freeform 24" id="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25" id="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6" id="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7" id="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8" id="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9" id="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0" id="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1" id="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2" id="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3" id="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4" id="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5" id="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6" id="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7" id="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8" id="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9" id="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0" id="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1" id="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2" id="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43" id="43"/>
            <p:cNvGrpSpPr>
              <a:grpSpLocks noChangeAspect="true"/>
            </p:cNvGrpSpPr>
            <p:nvPr/>
          </p:nvGrpSpPr>
          <p:grpSpPr>
            <a:xfrm rot="0">
              <a:off x="16336439" y="0"/>
              <a:ext cx="8189006" cy="8198809"/>
              <a:chOff x="0" y="0"/>
              <a:chExt cx="5516626" cy="5523230"/>
            </a:xfrm>
          </p:grpSpPr>
          <p:sp>
            <p:nvSpPr>
              <p:cNvPr name="Freeform 44" id="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45" id="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6" id="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7" id="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8" id="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9" id="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0" id="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1" id="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2" id="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3" id="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4" id="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5" id="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6" id="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7" id="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8" id="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9" id="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0" id="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1" id="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2" id="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63" id="63"/>
            <p:cNvGrpSpPr>
              <a:grpSpLocks noChangeAspect="true"/>
            </p:cNvGrpSpPr>
            <p:nvPr/>
          </p:nvGrpSpPr>
          <p:grpSpPr>
            <a:xfrm rot="0">
              <a:off x="0" y="8155837"/>
              <a:ext cx="8189006" cy="8198809"/>
              <a:chOff x="0" y="0"/>
              <a:chExt cx="5516626" cy="5523230"/>
            </a:xfrm>
          </p:grpSpPr>
          <p:sp>
            <p:nvSpPr>
              <p:cNvPr name="Freeform 64" id="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65" id="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6" id="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7" id="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8" id="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9" id="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0" id="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1" id="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2" id="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3" id="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4" id="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5" id="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6" id="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7" id="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8" id="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9" id="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0" id="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1" id="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2" id="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83" id="83"/>
            <p:cNvGrpSpPr>
              <a:grpSpLocks noChangeAspect="true"/>
            </p:cNvGrpSpPr>
            <p:nvPr/>
          </p:nvGrpSpPr>
          <p:grpSpPr>
            <a:xfrm rot="0">
              <a:off x="8168219" y="8155837"/>
              <a:ext cx="8189006" cy="8198809"/>
              <a:chOff x="0" y="0"/>
              <a:chExt cx="5516626" cy="5523230"/>
            </a:xfrm>
          </p:grpSpPr>
          <p:sp>
            <p:nvSpPr>
              <p:cNvPr name="Freeform 84" id="8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85" id="8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6" id="8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7" id="8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8" id="8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9" id="8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0" id="9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1" id="9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2" id="9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3" id="9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4" id="9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5" id="9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6" id="9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7" id="9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8" id="9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9" id="9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0" id="10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1" id="10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2" id="10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03" id="103"/>
            <p:cNvGrpSpPr>
              <a:grpSpLocks noChangeAspect="true"/>
            </p:cNvGrpSpPr>
            <p:nvPr/>
          </p:nvGrpSpPr>
          <p:grpSpPr>
            <a:xfrm rot="0">
              <a:off x="16336439" y="8155837"/>
              <a:ext cx="8189006" cy="8198809"/>
              <a:chOff x="0" y="0"/>
              <a:chExt cx="5516626" cy="5523230"/>
            </a:xfrm>
          </p:grpSpPr>
          <p:sp>
            <p:nvSpPr>
              <p:cNvPr name="Freeform 104" id="10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05" id="10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6" id="10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7" id="10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8" id="10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9" id="10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0" id="1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1" id="1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2" id="1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3" id="1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4" id="1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5" id="1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6" id="1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7" id="1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8" id="1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9" id="1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0" id="1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1" id="1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2" id="1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23" id="123"/>
            <p:cNvGrpSpPr>
              <a:grpSpLocks noChangeAspect="true"/>
            </p:cNvGrpSpPr>
            <p:nvPr/>
          </p:nvGrpSpPr>
          <p:grpSpPr>
            <a:xfrm rot="0">
              <a:off x="0" y="16313724"/>
              <a:ext cx="8189006" cy="8198809"/>
              <a:chOff x="0" y="0"/>
              <a:chExt cx="5516626" cy="5523230"/>
            </a:xfrm>
          </p:grpSpPr>
          <p:sp>
            <p:nvSpPr>
              <p:cNvPr name="Freeform 124" id="1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25" id="1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6" id="1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7" id="1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8" id="1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9" id="1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0" id="1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1" id="1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2" id="1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3" id="1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4" id="1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5" id="1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6" id="1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7" id="1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8" id="1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9" id="1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0" id="1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1" id="1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2" id="1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43" id="143"/>
            <p:cNvGrpSpPr>
              <a:grpSpLocks noChangeAspect="true"/>
            </p:cNvGrpSpPr>
            <p:nvPr/>
          </p:nvGrpSpPr>
          <p:grpSpPr>
            <a:xfrm rot="0">
              <a:off x="8168219" y="16313724"/>
              <a:ext cx="8189006" cy="8198809"/>
              <a:chOff x="0" y="0"/>
              <a:chExt cx="5516626" cy="5523230"/>
            </a:xfrm>
          </p:grpSpPr>
          <p:sp>
            <p:nvSpPr>
              <p:cNvPr name="Freeform 144" id="1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45" id="1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6" id="1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7" id="1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8" id="1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9" id="1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0" id="1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1" id="1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2" id="1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3" id="1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4" id="1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5" id="1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6" id="1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7" id="1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8" id="1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9" id="1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0" id="1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1" id="1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2" id="1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63" id="163"/>
            <p:cNvGrpSpPr>
              <a:grpSpLocks noChangeAspect="true"/>
            </p:cNvGrpSpPr>
            <p:nvPr/>
          </p:nvGrpSpPr>
          <p:grpSpPr>
            <a:xfrm rot="0">
              <a:off x="16336439" y="16313724"/>
              <a:ext cx="8189006" cy="8198809"/>
              <a:chOff x="0" y="0"/>
              <a:chExt cx="5516626" cy="5523230"/>
            </a:xfrm>
          </p:grpSpPr>
          <p:sp>
            <p:nvSpPr>
              <p:cNvPr name="Freeform 164" id="1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65" id="1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6" id="1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7" id="1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8" id="1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9" id="1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0" id="1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1" id="1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2" id="1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3" id="1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4" id="1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5" id="1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6" id="1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7" id="1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8" id="1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9" id="1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0" id="1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1" id="1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2" id="1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sp>
        <p:nvSpPr>
          <p:cNvPr name="TextBox 183" id="183"/>
          <p:cNvSpPr txBox="true"/>
          <p:nvPr/>
        </p:nvSpPr>
        <p:spPr>
          <a:xfrm rot="0">
            <a:off x="-353547" y="990600"/>
            <a:ext cx="11056221" cy="595105"/>
          </a:xfrm>
          <a:prstGeom prst="rect">
            <a:avLst/>
          </a:prstGeom>
        </p:spPr>
        <p:txBody>
          <a:bodyPr anchor="t" rtlCol="false" tIns="0" lIns="0" bIns="0" rIns="0">
            <a:spAutoFit/>
          </a:bodyPr>
          <a:lstStyle/>
          <a:p>
            <a:pPr algn="ctr">
              <a:lnSpc>
                <a:spcPts val="4766"/>
              </a:lnSpc>
            </a:pPr>
            <a:r>
              <a:rPr lang="en-US" b="true" sz="3666">
                <a:solidFill>
                  <a:srgbClr val="000000"/>
                </a:solidFill>
                <a:latin typeface="Now Bold"/>
                <a:ea typeface="Now Bold"/>
                <a:cs typeface="Now Bold"/>
                <a:sym typeface="Now Bold"/>
              </a:rPr>
              <a:t>Suppose you have this table:</a:t>
            </a:r>
          </a:p>
        </p:txBody>
      </p:sp>
      <p:sp>
        <p:nvSpPr>
          <p:cNvPr name="TextBox 184" id="184"/>
          <p:cNvSpPr txBox="true"/>
          <p:nvPr/>
        </p:nvSpPr>
        <p:spPr>
          <a:xfrm rot="0">
            <a:off x="10702675" y="2103540"/>
            <a:ext cx="6074429" cy="1686352"/>
          </a:xfrm>
          <a:prstGeom prst="rect">
            <a:avLst/>
          </a:prstGeom>
        </p:spPr>
        <p:txBody>
          <a:bodyPr anchor="t" rtlCol="false" tIns="0" lIns="0" bIns="0" rIns="0">
            <a:spAutoFit/>
          </a:bodyPr>
          <a:lstStyle/>
          <a:p>
            <a:pPr algn="l">
              <a:lnSpc>
                <a:spcPts val="3336"/>
              </a:lnSpc>
            </a:pPr>
            <a:r>
              <a:rPr lang="en-US" sz="2566" b="true">
                <a:solidFill>
                  <a:srgbClr val="000000"/>
                </a:solidFill>
                <a:latin typeface="Now Bold"/>
                <a:ea typeface="Now Bold"/>
                <a:cs typeface="Now Bold"/>
                <a:sym typeface="Now Bold"/>
              </a:rPr>
              <a:t>And you want Excel to automatically return the employee’s name when you type and Employee ID such as 102:</a:t>
            </a:r>
          </a:p>
        </p:txBody>
      </p:sp>
      <p:sp>
        <p:nvSpPr>
          <p:cNvPr name="TextBox 185" id="185"/>
          <p:cNvSpPr txBox="true"/>
          <p:nvPr/>
        </p:nvSpPr>
        <p:spPr>
          <a:xfrm rot="0">
            <a:off x="10702675" y="4352156"/>
            <a:ext cx="6733311" cy="2101960"/>
          </a:xfrm>
          <a:prstGeom prst="rect">
            <a:avLst/>
          </a:prstGeom>
        </p:spPr>
        <p:txBody>
          <a:bodyPr anchor="t" rtlCol="false" tIns="0" lIns="0" bIns="0" rIns="0">
            <a:spAutoFit/>
          </a:bodyPr>
          <a:lstStyle/>
          <a:p>
            <a:pPr algn="l">
              <a:lnSpc>
                <a:spcPts val="3336"/>
              </a:lnSpc>
            </a:pPr>
            <a:r>
              <a:rPr lang="en-US" sz="2566" b="true">
                <a:solidFill>
                  <a:srgbClr val="000000"/>
                </a:solidFill>
                <a:latin typeface="Now Bold"/>
                <a:ea typeface="Now Bold"/>
                <a:cs typeface="Now Bold"/>
                <a:sym typeface="Now Bold"/>
              </a:rPr>
              <a:t>The basic formula structure is:</a:t>
            </a:r>
          </a:p>
          <a:p>
            <a:pPr algn="l">
              <a:lnSpc>
                <a:spcPts val="3336"/>
              </a:lnSpc>
            </a:pPr>
          </a:p>
          <a:p>
            <a:pPr algn="l">
              <a:lnSpc>
                <a:spcPts val="3336"/>
              </a:lnSpc>
            </a:pPr>
            <a:r>
              <a:rPr lang="en-US" sz="2566" b="true">
                <a:solidFill>
                  <a:srgbClr val="000000"/>
                </a:solidFill>
                <a:latin typeface="Now Bold"/>
                <a:ea typeface="Now Bold"/>
                <a:cs typeface="Now Bold"/>
                <a:sym typeface="Now Bold"/>
              </a:rPr>
              <a:t>=VLOOKUP(lookup_value, table_array, column_number, FALSE)</a:t>
            </a:r>
          </a:p>
          <a:p>
            <a:pPr algn="l">
              <a:lnSpc>
                <a:spcPts val="3336"/>
              </a:lnSpc>
            </a:pPr>
          </a:p>
        </p:txBody>
      </p:sp>
      <p:grpSp>
        <p:nvGrpSpPr>
          <p:cNvPr name="Group 186" id="186"/>
          <p:cNvGrpSpPr/>
          <p:nvPr/>
        </p:nvGrpSpPr>
        <p:grpSpPr>
          <a:xfrm rot="0">
            <a:off x="704289" y="2132115"/>
            <a:ext cx="9175964" cy="6022769"/>
            <a:chOff x="0" y="0"/>
            <a:chExt cx="12234619" cy="8030359"/>
          </a:xfrm>
        </p:grpSpPr>
        <p:sp>
          <p:nvSpPr>
            <p:cNvPr name="Freeform 187" id="187"/>
            <p:cNvSpPr/>
            <p:nvPr/>
          </p:nvSpPr>
          <p:spPr>
            <a:xfrm flipH="false" flipV="false" rot="0">
              <a:off x="0" y="0"/>
              <a:ext cx="12234619" cy="8030359"/>
            </a:xfrm>
            <a:custGeom>
              <a:avLst/>
              <a:gdLst/>
              <a:ahLst/>
              <a:cxnLst/>
              <a:rect r="r" b="b" t="t" l="l"/>
              <a:pathLst>
                <a:path h="8030359" w="12234619">
                  <a:moveTo>
                    <a:pt x="0" y="0"/>
                  </a:moveTo>
                  <a:lnTo>
                    <a:pt x="12234619" y="0"/>
                  </a:lnTo>
                  <a:lnTo>
                    <a:pt x="12234619" y="8030359"/>
                  </a:lnTo>
                  <a:lnTo>
                    <a:pt x="0" y="803035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88" id="188"/>
            <p:cNvSpPr/>
            <p:nvPr/>
          </p:nvSpPr>
          <p:spPr>
            <a:xfrm rot="0">
              <a:off x="195554" y="1169410"/>
              <a:ext cx="11843511" cy="6649209"/>
            </a:xfrm>
            <a:prstGeom prst="rect">
              <a:avLst/>
            </a:prstGeom>
            <a:solidFill>
              <a:srgbClr val="FFFAFA"/>
            </a:solidFill>
          </p:spPr>
        </p:sp>
        <p:sp>
          <p:nvSpPr>
            <p:cNvPr name="Freeform 189" id="189"/>
            <p:cNvSpPr/>
            <p:nvPr/>
          </p:nvSpPr>
          <p:spPr>
            <a:xfrm flipH="false" flipV="false" rot="0">
              <a:off x="192773" y="624856"/>
              <a:ext cx="11849073" cy="6177413"/>
            </a:xfrm>
            <a:custGeom>
              <a:avLst/>
              <a:gdLst/>
              <a:ahLst/>
              <a:cxnLst/>
              <a:rect r="r" b="b" t="t" l="l"/>
              <a:pathLst>
                <a:path h="6177413" w="11849073">
                  <a:moveTo>
                    <a:pt x="0" y="0"/>
                  </a:moveTo>
                  <a:lnTo>
                    <a:pt x="11849073" y="0"/>
                  </a:lnTo>
                  <a:lnTo>
                    <a:pt x="11849073" y="6177413"/>
                  </a:lnTo>
                  <a:lnTo>
                    <a:pt x="0" y="6177413"/>
                  </a:lnTo>
                  <a:lnTo>
                    <a:pt x="0" y="0"/>
                  </a:lnTo>
                  <a:close/>
                </a:path>
              </a:pathLst>
            </a:custGeom>
            <a:blipFill>
              <a:blip r:embed="rId4"/>
              <a:stretch>
                <a:fillRect l="0" t="0" r="0" b="0"/>
              </a:stretch>
            </a:blip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EBE3"/>
        </a:solidFill>
      </p:bgPr>
    </p:bg>
    <p:spTree>
      <p:nvGrpSpPr>
        <p:cNvPr id="1" name=""/>
        <p:cNvGrpSpPr/>
        <p:nvPr/>
      </p:nvGrpSpPr>
      <p:grpSpPr>
        <a:xfrm>
          <a:off x="0" y="0"/>
          <a:ext cx="0" cy="0"/>
          <a:chOff x="0" y="0"/>
          <a:chExt cx="0" cy="0"/>
        </a:xfrm>
      </p:grpSpPr>
      <p:grpSp>
        <p:nvGrpSpPr>
          <p:cNvPr name="Group 2" id="2"/>
          <p:cNvGrpSpPr/>
          <p:nvPr/>
        </p:nvGrpSpPr>
        <p:grpSpPr>
          <a:xfrm rot="0">
            <a:off x="-53042" y="-4048700"/>
            <a:ext cx="18394084" cy="18384400"/>
            <a:chOff x="0" y="0"/>
            <a:chExt cx="24525445" cy="24512533"/>
          </a:xfrm>
        </p:grpSpPr>
        <p:grpSp>
          <p:nvGrpSpPr>
            <p:cNvPr name="Group 3" id="3"/>
            <p:cNvGrpSpPr>
              <a:grpSpLocks noChangeAspect="true"/>
            </p:cNvGrpSpPr>
            <p:nvPr/>
          </p:nvGrpSpPr>
          <p:grpSpPr>
            <a:xfrm rot="0">
              <a:off x="0" y="0"/>
              <a:ext cx="8189006" cy="8198809"/>
              <a:chOff x="0" y="0"/>
              <a:chExt cx="5516626" cy="5523230"/>
            </a:xfrm>
          </p:grpSpPr>
          <p:sp>
            <p:nvSpPr>
              <p:cNvPr name="Freeform 4" id="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5" id="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 id="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 id="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 id="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 id="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 id="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 id="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 id="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 id="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 id="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 id="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 id="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 id="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 id="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9" id="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0" id="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1" id="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2" id="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23" id="23"/>
            <p:cNvGrpSpPr>
              <a:grpSpLocks noChangeAspect="true"/>
            </p:cNvGrpSpPr>
            <p:nvPr/>
          </p:nvGrpSpPr>
          <p:grpSpPr>
            <a:xfrm rot="0">
              <a:off x="8168219" y="0"/>
              <a:ext cx="8189006" cy="8198809"/>
              <a:chOff x="0" y="0"/>
              <a:chExt cx="5516626" cy="5523230"/>
            </a:xfrm>
          </p:grpSpPr>
          <p:sp>
            <p:nvSpPr>
              <p:cNvPr name="Freeform 24" id="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25" id="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6" id="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7" id="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8" id="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9" id="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0" id="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1" id="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2" id="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3" id="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4" id="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5" id="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6" id="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7" id="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8" id="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9" id="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0" id="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1" id="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2" id="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43" id="43"/>
            <p:cNvGrpSpPr>
              <a:grpSpLocks noChangeAspect="true"/>
            </p:cNvGrpSpPr>
            <p:nvPr/>
          </p:nvGrpSpPr>
          <p:grpSpPr>
            <a:xfrm rot="0">
              <a:off x="16336439" y="0"/>
              <a:ext cx="8189006" cy="8198809"/>
              <a:chOff x="0" y="0"/>
              <a:chExt cx="5516626" cy="5523230"/>
            </a:xfrm>
          </p:grpSpPr>
          <p:sp>
            <p:nvSpPr>
              <p:cNvPr name="Freeform 44" id="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45" id="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6" id="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7" id="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8" id="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9" id="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0" id="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1" id="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2" id="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3" id="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4" id="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5" id="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6" id="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7" id="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8" id="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9" id="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0" id="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1" id="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2" id="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63" id="63"/>
            <p:cNvGrpSpPr>
              <a:grpSpLocks noChangeAspect="true"/>
            </p:cNvGrpSpPr>
            <p:nvPr/>
          </p:nvGrpSpPr>
          <p:grpSpPr>
            <a:xfrm rot="0">
              <a:off x="0" y="8155837"/>
              <a:ext cx="8189006" cy="8198809"/>
              <a:chOff x="0" y="0"/>
              <a:chExt cx="5516626" cy="5523230"/>
            </a:xfrm>
          </p:grpSpPr>
          <p:sp>
            <p:nvSpPr>
              <p:cNvPr name="Freeform 64" id="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65" id="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6" id="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7" id="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8" id="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9" id="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0" id="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1" id="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2" id="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3" id="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4" id="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5" id="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6" id="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7" id="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8" id="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9" id="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0" id="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1" id="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2" id="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83" id="83"/>
            <p:cNvGrpSpPr>
              <a:grpSpLocks noChangeAspect="true"/>
            </p:cNvGrpSpPr>
            <p:nvPr/>
          </p:nvGrpSpPr>
          <p:grpSpPr>
            <a:xfrm rot="0">
              <a:off x="8168219" y="8155837"/>
              <a:ext cx="8189006" cy="8198809"/>
              <a:chOff x="0" y="0"/>
              <a:chExt cx="5516626" cy="5523230"/>
            </a:xfrm>
          </p:grpSpPr>
          <p:sp>
            <p:nvSpPr>
              <p:cNvPr name="Freeform 84" id="8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85" id="8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6" id="8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7" id="8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8" id="8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9" id="8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0" id="9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1" id="9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2" id="9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3" id="9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4" id="9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5" id="9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6" id="9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7" id="9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8" id="9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9" id="9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0" id="10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1" id="10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2" id="10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03" id="103"/>
            <p:cNvGrpSpPr>
              <a:grpSpLocks noChangeAspect="true"/>
            </p:cNvGrpSpPr>
            <p:nvPr/>
          </p:nvGrpSpPr>
          <p:grpSpPr>
            <a:xfrm rot="0">
              <a:off x="16336439" y="8155837"/>
              <a:ext cx="8189006" cy="8198809"/>
              <a:chOff x="0" y="0"/>
              <a:chExt cx="5516626" cy="5523230"/>
            </a:xfrm>
          </p:grpSpPr>
          <p:sp>
            <p:nvSpPr>
              <p:cNvPr name="Freeform 104" id="10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05" id="10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6" id="10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7" id="10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8" id="10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9" id="10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0" id="1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1" id="1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2" id="1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3" id="1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4" id="1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5" id="1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6" id="1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7" id="1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8" id="1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9" id="1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0" id="1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1" id="1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2" id="1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23" id="123"/>
            <p:cNvGrpSpPr>
              <a:grpSpLocks noChangeAspect="true"/>
            </p:cNvGrpSpPr>
            <p:nvPr/>
          </p:nvGrpSpPr>
          <p:grpSpPr>
            <a:xfrm rot="0">
              <a:off x="0" y="16313724"/>
              <a:ext cx="8189006" cy="8198809"/>
              <a:chOff x="0" y="0"/>
              <a:chExt cx="5516626" cy="5523230"/>
            </a:xfrm>
          </p:grpSpPr>
          <p:sp>
            <p:nvSpPr>
              <p:cNvPr name="Freeform 124" id="1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25" id="1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6" id="1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7" id="1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8" id="1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9" id="1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0" id="1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1" id="1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2" id="1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3" id="1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4" id="1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5" id="1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6" id="1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7" id="1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8" id="1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9" id="1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0" id="1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1" id="1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2" id="1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43" id="143"/>
            <p:cNvGrpSpPr>
              <a:grpSpLocks noChangeAspect="true"/>
            </p:cNvGrpSpPr>
            <p:nvPr/>
          </p:nvGrpSpPr>
          <p:grpSpPr>
            <a:xfrm rot="0">
              <a:off x="8168219" y="16313724"/>
              <a:ext cx="8189006" cy="8198809"/>
              <a:chOff x="0" y="0"/>
              <a:chExt cx="5516626" cy="5523230"/>
            </a:xfrm>
          </p:grpSpPr>
          <p:sp>
            <p:nvSpPr>
              <p:cNvPr name="Freeform 144" id="1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45" id="1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6" id="1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7" id="1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8" id="1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9" id="1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0" id="1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1" id="1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2" id="1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3" id="1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4" id="1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5" id="1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6" id="1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7" id="1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8" id="1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9" id="1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0" id="1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1" id="1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2" id="1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63" id="163"/>
            <p:cNvGrpSpPr>
              <a:grpSpLocks noChangeAspect="true"/>
            </p:cNvGrpSpPr>
            <p:nvPr/>
          </p:nvGrpSpPr>
          <p:grpSpPr>
            <a:xfrm rot="0">
              <a:off x="16336439" y="16313724"/>
              <a:ext cx="8189006" cy="8198809"/>
              <a:chOff x="0" y="0"/>
              <a:chExt cx="5516626" cy="5523230"/>
            </a:xfrm>
          </p:grpSpPr>
          <p:sp>
            <p:nvSpPr>
              <p:cNvPr name="Freeform 164" id="1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65" id="1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6" id="1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7" id="1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8" id="1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9" id="1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0" id="1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1" id="1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2" id="1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3" id="1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4" id="1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5" id="1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6" id="1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7" id="1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8" id="1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9" id="1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0" id="1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1" id="1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2" id="1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sp>
        <p:nvSpPr>
          <p:cNvPr name="Freeform 183" id="183"/>
          <p:cNvSpPr/>
          <p:nvPr/>
        </p:nvSpPr>
        <p:spPr>
          <a:xfrm flipH="false" flipV="false" rot="0">
            <a:off x="6619810" y="830406"/>
            <a:ext cx="7422469" cy="8991978"/>
          </a:xfrm>
          <a:custGeom>
            <a:avLst/>
            <a:gdLst/>
            <a:ahLst/>
            <a:cxnLst/>
            <a:rect r="r" b="b" t="t" l="l"/>
            <a:pathLst>
              <a:path h="8991978" w="7422469">
                <a:moveTo>
                  <a:pt x="0" y="0"/>
                </a:moveTo>
                <a:lnTo>
                  <a:pt x="7422469" y="0"/>
                </a:lnTo>
                <a:lnTo>
                  <a:pt x="7422469" y="8991978"/>
                </a:lnTo>
                <a:lnTo>
                  <a:pt x="0" y="899197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AutoShape 184" id="184"/>
          <p:cNvSpPr/>
          <p:nvPr/>
        </p:nvSpPr>
        <p:spPr>
          <a:xfrm rot="0">
            <a:off x="6820299" y="1817661"/>
            <a:ext cx="6711219" cy="7440639"/>
          </a:xfrm>
          <a:prstGeom prst="rect">
            <a:avLst/>
          </a:prstGeom>
          <a:solidFill>
            <a:srgbClr val="FFFAFA"/>
          </a:solidFill>
        </p:spPr>
      </p:sp>
      <p:sp>
        <p:nvSpPr>
          <p:cNvPr name="TextBox 185" id="185"/>
          <p:cNvSpPr txBox="true"/>
          <p:nvPr/>
        </p:nvSpPr>
        <p:spPr>
          <a:xfrm rot="0">
            <a:off x="7024724" y="1900177"/>
            <a:ext cx="6329354" cy="6080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1.</a:t>
            </a:r>
            <a:r>
              <a:rPr lang="en-US" sz="1900">
                <a:solidFill>
                  <a:srgbClr val="000000"/>
                </a:solidFill>
                <a:latin typeface="Now"/>
                <a:ea typeface="Now"/>
                <a:cs typeface="Now"/>
                <a:sym typeface="Now"/>
              </a:rPr>
              <a:t> Click the cell where you want the answer to appear, for exa</a:t>
            </a:r>
            <a:r>
              <a:rPr lang="en-US" sz="1900">
                <a:solidFill>
                  <a:srgbClr val="000000"/>
                </a:solidFill>
                <a:latin typeface="Now"/>
                <a:ea typeface="Now"/>
                <a:cs typeface="Now"/>
                <a:sym typeface="Now"/>
              </a:rPr>
              <a:t>mple E2.</a:t>
            </a:r>
          </a:p>
        </p:txBody>
      </p:sp>
      <p:sp>
        <p:nvSpPr>
          <p:cNvPr name="Freeform 186" id="186"/>
          <p:cNvSpPr/>
          <p:nvPr/>
        </p:nvSpPr>
        <p:spPr>
          <a:xfrm flipH="false" flipV="false" rot="-2785002">
            <a:off x="9123348" y="8682998"/>
            <a:ext cx="888378" cy="1262553"/>
          </a:xfrm>
          <a:custGeom>
            <a:avLst/>
            <a:gdLst/>
            <a:ahLst/>
            <a:cxnLst/>
            <a:rect r="r" b="b" t="t" l="l"/>
            <a:pathLst>
              <a:path h="1262553" w="888378">
                <a:moveTo>
                  <a:pt x="0" y="0"/>
                </a:moveTo>
                <a:lnTo>
                  <a:pt x="888378" y="0"/>
                </a:lnTo>
                <a:lnTo>
                  <a:pt x="888378" y="1262553"/>
                </a:lnTo>
                <a:lnTo>
                  <a:pt x="0" y="126255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87" id="187"/>
          <p:cNvSpPr/>
          <p:nvPr/>
        </p:nvSpPr>
        <p:spPr>
          <a:xfrm flipH="false" flipV="false" rot="787620">
            <a:off x="5035485" y="2133151"/>
            <a:ext cx="1446711" cy="1378321"/>
          </a:xfrm>
          <a:custGeom>
            <a:avLst/>
            <a:gdLst/>
            <a:ahLst/>
            <a:cxnLst/>
            <a:rect r="r" b="b" t="t" l="l"/>
            <a:pathLst>
              <a:path h="1378321" w="1446711">
                <a:moveTo>
                  <a:pt x="0" y="0"/>
                </a:moveTo>
                <a:lnTo>
                  <a:pt x="1446711" y="0"/>
                </a:lnTo>
                <a:lnTo>
                  <a:pt x="1446711" y="1378321"/>
                </a:lnTo>
                <a:lnTo>
                  <a:pt x="0" y="137832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88" id="188"/>
          <p:cNvSpPr txBox="true"/>
          <p:nvPr/>
        </p:nvSpPr>
        <p:spPr>
          <a:xfrm rot="0">
            <a:off x="2022053" y="1101052"/>
            <a:ext cx="4397472" cy="885825"/>
          </a:xfrm>
          <a:prstGeom prst="rect">
            <a:avLst/>
          </a:prstGeom>
        </p:spPr>
        <p:txBody>
          <a:bodyPr anchor="t" rtlCol="false" tIns="0" lIns="0" bIns="0" rIns="0">
            <a:spAutoFit/>
          </a:bodyPr>
          <a:lstStyle/>
          <a:p>
            <a:pPr algn="l">
              <a:lnSpc>
                <a:spcPts val="6299"/>
              </a:lnSpc>
            </a:pPr>
            <a:r>
              <a:rPr lang="en-US" sz="4499" b="true">
                <a:solidFill>
                  <a:srgbClr val="000000"/>
                </a:solidFill>
                <a:latin typeface="Agrandir Bold"/>
                <a:ea typeface="Agrandir Bold"/>
                <a:cs typeface="Agrandir Bold"/>
                <a:sym typeface="Agrandir Bold"/>
              </a:rPr>
              <a:t>Let's practice!</a:t>
            </a:r>
          </a:p>
        </p:txBody>
      </p:sp>
      <p:sp>
        <p:nvSpPr>
          <p:cNvPr name="TextBox 189" id="189"/>
          <p:cNvSpPr txBox="true"/>
          <p:nvPr/>
        </p:nvSpPr>
        <p:spPr>
          <a:xfrm rot="0">
            <a:off x="7011232" y="2740620"/>
            <a:ext cx="6329354" cy="6080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2.</a:t>
            </a:r>
            <a:r>
              <a:rPr lang="en-US" sz="1900">
                <a:solidFill>
                  <a:srgbClr val="000000"/>
                </a:solidFill>
                <a:latin typeface="Now"/>
                <a:ea typeface="Now"/>
                <a:cs typeface="Now"/>
                <a:sym typeface="Now"/>
              </a:rPr>
              <a:t> Type:</a:t>
            </a:r>
          </a:p>
          <a:p>
            <a:pPr algn="l">
              <a:lnSpc>
                <a:spcPts val="2470"/>
              </a:lnSpc>
            </a:pPr>
            <a:r>
              <a:rPr lang="en-US" sz="1900">
                <a:solidFill>
                  <a:srgbClr val="000000"/>
                </a:solidFill>
                <a:latin typeface="Now"/>
                <a:ea typeface="Now"/>
                <a:cs typeface="Now"/>
                <a:sym typeface="Now"/>
              </a:rPr>
              <a:t>=VLOOKUP(</a:t>
            </a:r>
          </a:p>
        </p:txBody>
      </p:sp>
      <p:sp>
        <p:nvSpPr>
          <p:cNvPr name="TextBox 190" id="190"/>
          <p:cNvSpPr txBox="true"/>
          <p:nvPr/>
        </p:nvSpPr>
        <p:spPr>
          <a:xfrm rot="0">
            <a:off x="7011232" y="3620978"/>
            <a:ext cx="6329354" cy="9128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3.</a:t>
            </a:r>
            <a:r>
              <a:rPr lang="en-US" sz="1900">
                <a:solidFill>
                  <a:srgbClr val="000000"/>
                </a:solidFill>
                <a:latin typeface="Now"/>
                <a:ea typeface="Now"/>
                <a:cs typeface="Now"/>
                <a:sym typeface="Now"/>
              </a:rPr>
              <a:t> Select the value you want Excel to search for. I this example, that is D2:</a:t>
            </a:r>
          </a:p>
          <a:p>
            <a:pPr algn="l">
              <a:lnSpc>
                <a:spcPts val="2470"/>
              </a:lnSpc>
            </a:pPr>
            <a:r>
              <a:rPr lang="en-US" sz="1900">
                <a:solidFill>
                  <a:srgbClr val="000000"/>
                </a:solidFill>
                <a:latin typeface="Now"/>
                <a:ea typeface="Now"/>
                <a:cs typeface="Now"/>
                <a:sym typeface="Now"/>
              </a:rPr>
              <a:t>=VLOOKUP(D2,</a:t>
            </a:r>
          </a:p>
        </p:txBody>
      </p:sp>
      <p:sp>
        <p:nvSpPr>
          <p:cNvPr name="TextBox 191" id="191"/>
          <p:cNvSpPr txBox="true"/>
          <p:nvPr/>
        </p:nvSpPr>
        <p:spPr>
          <a:xfrm rot="0">
            <a:off x="7011232" y="4771916"/>
            <a:ext cx="6329354" cy="9128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4.</a:t>
            </a:r>
            <a:r>
              <a:rPr lang="en-US" sz="1900">
                <a:solidFill>
                  <a:srgbClr val="000000"/>
                </a:solidFill>
                <a:latin typeface="Now"/>
                <a:ea typeface="Now"/>
                <a:cs typeface="Now"/>
                <a:sym typeface="Now"/>
              </a:rPr>
              <a:t> Select the table containing the information. Here, the table is A2:B4:</a:t>
            </a:r>
          </a:p>
          <a:p>
            <a:pPr algn="l">
              <a:lnSpc>
                <a:spcPts val="2470"/>
              </a:lnSpc>
            </a:pPr>
            <a:r>
              <a:rPr lang="en-US" sz="1900">
                <a:solidFill>
                  <a:srgbClr val="000000"/>
                </a:solidFill>
                <a:latin typeface="Now"/>
                <a:ea typeface="Now"/>
                <a:cs typeface="Now"/>
                <a:sym typeface="Now"/>
              </a:rPr>
              <a:t>=VLOOKUP(D2,A2:B4,</a:t>
            </a:r>
          </a:p>
        </p:txBody>
      </p:sp>
      <p:sp>
        <p:nvSpPr>
          <p:cNvPr name="TextBox 192" id="192"/>
          <p:cNvSpPr txBox="true"/>
          <p:nvPr/>
        </p:nvSpPr>
        <p:spPr>
          <a:xfrm rot="0">
            <a:off x="7024724" y="5980003"/>
            <a:ext cx="6329354" cy="12176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5.</a:t>
            </a:r>
            <a:r>
              <a:rPr lang="en-US" sz="1900">
                <a:solidFill>
                  <a:srgbClr val="000000"/>
                </a:solidFill>
                <a:latin typeface="Now"/>
                <a:ea typeface="Now"/>
                <a:cs typeface="Now"/>
                <a:sym typeface="Now"/>
              </a:rPr>
              <a:t> Enter the column number containing the answer you want. The names are in the second column, so enter 2:</a:t>
            </a:r>
          </a:p>
          <a:p>
            <a:pPr algn="l">
              <a:lnSpc>
                <a:spcPts val="2470"/>
              </a:lnSpc>
            </a:pPr>
            <a:r>
              <a:rPr lang="en-US" sz="1900">
                <a:solidFill>
                  <a:srgbClr val="000000"/>
                </a:solidFill>
                <a:latin typeface="Now"/>
                <a:ea typeface="Now"/>
                <a:cs typeface="Now"/>
                <a:sym typeface="Now"/>
              </a:rPr>
              <a:t>=VLOOKUP(D2,A2:B4,2,</a:t>
            </a:r>
          </a:p>
        </p:txBody>
      </p:sp>
      <p:sp>
        <p:nvSpPr>
          <p:cNvPr name="TextBox 193" id="193"/>
          <p:cNvSpPr txBox="true"/>
          <p:nvPr/>
        </p:nvSpPr>
        <p:spPr>
          <a:xfrm rot="0">
            <a:off x="7011232" y="7464315"/>
            <a:ext cx="6329354" cy="6080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6.</a:t>
            </a:r>
            <a:r>
              <a:rPr lang="en-US" sz="1900">
                <a:solidFill>
                  <a:srgbClr val="000000"/>
                </a:solidFill>
                <a:latin typeface="Now"/>
                <a:ea typeface="Now"/>
                <a:cs typeface="Now"/>
                <a:sym typeface="Now"/>
              </a:rPr>
              <a:t> Enter FALSE because you want an exact match:</a:t>
            </a:r>
          </a:p>
          <a:p>
            <a:pPr algn="l">
              <a:lnSpc>
                <a:spcPts val="2470"/>
              </a:lnSpc>
            </a:pPr>
            <a:r>
              <a:rPr lang="en-US" sz="1900">
                <a:solidFill>
                  <a:srgbClr val="000000"/>
                </a:solidFill>
                <a:latin typeface="Now"/>
                <a:ea typeface="Now"/>
                <a:cs typeface="Now"/>
                <a:sym typeface="Now"/>
              </a:rPr>
              <a:t>=VLOOKUP(D2,A2:B4,2,FALSE)</a:t>
            </a:r>
          </a:p>
        </p:txBody>
      </p:sp>
      <p:sp>
        <p:nvSpPr>
          <p:cNvPr name="TextBox 194" id="194"/>
          <p:cNvSpPr txBox="true"/>
          <p:nvPr/>
        </p:nvSpPr>
        <p:spPr>
          <a:xfrm rot="0">
            <a:off x="7024724" y="8396178"/>
            <a:ext cx="6329354" cy="303212"/>
          </a:xfrm>
          <a:prstGeom prst="rect">
            <a:avLst/>
          </a:prstGeom>
        </p:spPr>
        <p:txBody>
          <a:bodyPr anchor="t" rtlCol="false" tIns="0" lIns="0" bIns="0" rIns="0">
            <a:spAutoFit/>
          </a:bodyPr>
          <a:lstStyle/>
          <a:p>
            <a:pPr algn="l">
              <a:lnSpc>
                <a:spcPts val="2470"/>
              </a:lnSpc>
            </a:pPr>
            <a:r>
              <a:rPr lang="en-US" sz="1900" b="true">
                <a:solidFill>
                  <a:srgbClr val="000000"/>
                </a:solidFill>
                <a:latin typeface="Now Medium"/>
                <a:ea typeface="Now Medium"/>
                <a:cs typeface="Now Medium"/>
                <a:sym typeface="Now Medium"/>
              </a:rPr>
              <a:t>7.</a:t>
            </a:r>
            <a:r>
              <a:rPr lang="en-US" sz="1900">
                <a:solidFill>
                  <a:srgbClr val="000000"/>
                </a:solidFill>
                <a:latin typeface="Now"/>
                <a:ea typeface="Now"/>
                <a:cs typeface="Now"/>
                <a:sym typeface="Now"/>
              </a:rPr>
              <a:t> Press </a:t>
            </a:r>
            <a:r>
              <a:rPr lang="en-US" sz="1900" b="true">
                <a:solidFill>
                  <a:srgbClr val="000000"/>
                </a:solidFill>
                <a:latin typeface="Now Bold"/>
                <a:ea typeface="Now Bold"/>
                <a:cs typeface="Now Bold"/>
                <a:sym typeface="Now Bold"/>
              </a:rPr>
              <a:t>Enter</a:t>
            </a:r>
            <a:r>
              <a:rPr lang="en-US" sz="1900">
                <a:solidFill>
                  <a:srgbClr val="000000"/>
                </a:solidFill>
                <a:latin typeface="Now"/>
                <a:ea typeface="Now"/>
                <a:cs typeface="Now"/>
                <a:sym typeface="Now"/>
              </a:rPr>
              <a:t>.</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FFF2DC"/>
        </a:solidFill>
      </p:bgPr>
    </p:bg>
    <p:spTree>
      <p:nvGrpSpPr>
        <p:cNvPr id="1" name=""/>
        <p:cNvGrpSpPr/>
        <p:nvPr/>
      </p:nvGrpSpPr>
      <p:grpSpPr>
        <a:xfrm>
          <a:off x="0" y="0"/>
          <a:ext cx="0" cy="0"/>
          <a:chOff x="0" y="0"/>
          <a:chExt cx="0" cy="0"/>
        </a:xfrm>
      </p:grpSpPr>
      <p:grpSp>
        <p:nvGrpSpPr>
          <p:cNvPr name="Group 2" id="2"/>
          <p:cNvGrpSpPr/>
          <p:nvPr/>
        </p:nvGrpSpPr>
        <p:grpSpPr>
          <a:xfrm rot="0">
            <a:off x="-53042" y="-4048700"/>
            <a:ext cx="18394084" cy="18384400"/>
            <a:chOff x="0" y="0"/>
            <a:chExt cx="24525445" cy="24512533"/>
          </a:xfrm>
        </p:grpSpPr>
        <p:grpSp>
          <p:nvGrpSpPr>
            <p:cNvPr name="Group 3" id="3"/>
            <p:cNvGrpSpPr>
              <a:grpSpLocks noChangeAspect="true"/>
            </p:cNvGrpSpPr>
            <p:nvPr/>
          </p:nvGrpSpPr>
          <p:grpSpPr>
            <a:xfrm rot="0">
              <a:off x="0" y="0"/>
              <a:ext cx="8189006" cy="8198809"/>
              <a:chOff x="0" y="0"/>
              <a:chExt cx="5516626" cy="5523230"/>
            </a:xfrm>
          </p:grpSpPr>
          <p:sp>
            <p:nvSpPr>
              <p:cNvPr name="Freeform 4" id="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5" id="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 id="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 id="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 id="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 id="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 id="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 id="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 id="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 id="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 id="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 id="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 id="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 id="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 id="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9" id="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0" id="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1" id="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22" id="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23" id="23"/>
            <p:cNvGrpSpPr>
              <a:grpSpLocks noChangeAspect="true"/>
            </p:cNvGrpSpPr>
            <p:nvPr/>
          </p:nvGrpSpPr>
          <p:grpSpPr>
            <a:xfrm rot="0">
              <a:off x="8168219" y="0"/>
              <a:ext cx="8189006" cy="8198809"/>
              <a:chOff x="0" y="0"/>
              <a:chExt cx="5516626" cy="5523230"/>
            </a:xfrm>
          </p:grpSpPr>
          <p:sp>
            <p:nvSpPr>
              <p:cNvPr name="Freeform 24" id="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25" id="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6" id="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7" id="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8" id="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29" id="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0" id="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1" id="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2" id="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3" id="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34" id="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5" id="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6" id="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7" id="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8" id="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39" id="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0" id="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1" id="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42" id="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43" id="43"/>
            <p:cNvGrpSpPr>
              <a:grpSpLocks noChangeAspect="true"/>
            </p:cNvGrpSpPr>
            <p:nvPr/>
          </p:nvGrpSpPr>
          <p:grpSpPr>
            <a:xfrm rot="0">
              <a:off x="16336439" y="0"/>
              <a:ext cx="8189006" cy="8198809"/>
              <a:chOff x="0" y="0"/>
              <a:chExt cx="5516626" cy="5523230"/>
            </a:xfrm>
          </p:grpSpPr>
          <p:sp>
            <p:nvSpPr>
              <p:cNvPr name="Freeform 44" id="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45" id="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6" id="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7" id="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8" id="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49" id="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0" id="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1" id="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2" id="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3" id="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54" id="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5" id="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6" id="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7" id="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8" id="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59" id="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0" id="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1" id="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62" id="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63" id="63"/>
            <p:cNvGrpSpPr>
              <a:grpSpLocks noChangeAspect="true"/>
            </p:cNvGrpSpPr>
            <p:nvPr/>
          </p:nvGrpSpPr>
          <p:grpSpPr>
            <a:xfrm rot="0">
              <a:off x="0" y="8155837"/>
              <a:ext cx="8189006" cy="8198809"/>
              <a:chOff x="0" y="0"/>
              <a:chExt cx="5516626" cy="5523230"/>
            </a:xfrm>
          </p:grpSpPr>
          <p:sp>
            <p:nvSpPr>
              <p:cNvPr name="Freeform 64" id="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65" id="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6" id="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7" id="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8" id="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69" id="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0" id="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1" id="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2" id="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3" id="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74" id="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5" id="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6" id="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7" id="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8" id="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79" id="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0" id="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1" id="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82" id="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83" id="83"/>
            <p:cNvGrpSpPr>
              <a:grpSpLocks noChangeAspect="true"/>
            </p:cNvGrpSpPr>
            <p:nvPr/>
          </p:nvGrpSpPr>
          <p:grpSpPr>
            <a:xfrm rot="0">
              <a:off x="8168219" y="8155837"/>
              <a:ext cx="8189006" cy="8198809"/>
              <a:chOff x="0" y="0"/>
              <a:chExt cx="5516626" cy="5523230"/>
            </a:xfrm>
          </p:grpSpPr>
          <p:sp>
            <p:nvSpPr>
              <p:cNvPr name="Freeform 84" id="8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85" id="8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6" id="8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7" id="8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8" id="8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89" id="8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0" id="9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1" id="9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2" id="9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3" id="9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94" id="9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5" id="9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6" id="9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7" id="9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8" id="9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99" id="9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0" id="10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1" id="10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02" id="10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03" id="103"/>
            <p:cNvGrpSpPr>
              <a:grpSpLocks noChangeAspect="true"/>
            </p:cNvGrpSpPr>
            <p:nvPr/>
          </p:nvGrpSpPr>
          <p:grpSpPr>
            <a:xfrm rot="0">
              <a:off x="16336439" y="8155837"/>
              <a:ext cx="8189006" cy="8198809"/>
              <a:chOff x="0" y="0"/>
              <a:chExt cx="5516626" cy="5523230"/>
            </a:xfrm>
          </p:grpSpPr>
          <p:sp>
            <p:nvSpPr>
              <p:cNvPr name="Freeform 104" id="10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05" id="10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6" id="10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7" id="10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8" id="10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09" id="10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0" id="11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1" id="11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2" id="11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3" id="11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14" id="11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5" id="11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6" id="11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7" id="11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8" id="11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19" id="11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0" id="12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1" id="12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22" id="12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23" id="123"/>
            <p:cNvGrpSpPr>
              <a:grpSpLocks noChangeAspect="true"/>
            </p:cNvGrpSpPr>
            <p:nvPr/>
          </p:nvGrpSpPr>
          <p:grpSpPr>
            <a:xfrm rot="0">
              <a:off x="0" y="16313724"/>
              <a:ext cx="8189006" cy="8198809"/>
              <a:chOff x="0" y="0"/>
              <a:chExt cx="5516626" cy="5523230"/>
            </a:xfrm>
          </p:grpSpPr>
          <p:sp>
            <p:nvSpPr>
              <p:cNvPr name="Freeform 124" id="12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25" id="12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6" id="12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7" id="12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8" id="12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29" id="12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0" id="13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1" id="13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2" id="13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3" id="13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34" id="13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5" id="13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6" id="13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7" id="13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8" id="13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39" id="13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0" id="14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1" id="14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42" id="14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43" id="143"/>
            <p:cNvGrpSpPr>
              <a:grpSpLocks noChangeAspect="true"/>
            </p:cNvGrpSpPr>
            <p:nvPr/>
          </p:nvGrpSpPr>
          <p:grpSpPr>
            <a:xfrm rot="0">
              <a:off x="8168219" y="16313724"/>
              <a:ext cx="8189006" cy="8198809"/>
              <a:chOff x="0" y="0"/>
              <a:chExt cx="5516626" cy="5523230"/>
            </a:xfrm>
          </p:grpSpPr>
          <p:sp>
            <p:nvSpPr>
              <p:cNvPr name="Freeform 144" id="14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45" id="14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6" id="14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7" id="14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8" id="14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49" id="14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0" id="15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1" id="15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2" id="15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3" id="15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54" id="15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5" id="15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6" id="15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7" id="15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8" id="15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59" id="15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0" id="16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1" id="16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62" id="16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nvGrpSpPr>
            <p:cNvPr name="Group 163" id="163"/>
            <p:cNvGrpSpPr>
              <a:grpSpLocks noChangeAspect="true"/>
            </p:cNvGrpSpPr>
            <p:nvPr/>
          </p:nvGrpSpPr>
          <p:grpSpPr>
            <a:xfrm rot="0">
              <a:off x="16336439" y="16313724"/>
              <a:ext cx="8189006" cy="8198809"/>
              <a:chOff x="0" y="0"/>
              <a:chExt cx="5516626" cy="5523230"/>
            </a:xfrm>
          </p:grpSpPr>
          <p:sp>
            <p:nvSpPr>
              <p:cNvPr name="Freeform 164" id="164"/>
              <p:cNvSpPr/>
              <p:nvPr/>
            </p:nvSpPr>
            <p:spPr>
              <a:xfrm flipH="false" flipV="false" rot="0">
                <a:off x="0" y="0"/>
                <a:ext cx="5516626" cy="5513578"/>
              </a:xfrm>
              <a:custGeom>
                <a:avLst/>
                <a:gdLst/>
                <a:ahLst/>
                <a:cxnLst/>
                <a:rect r="r" b="b" t="t" l="l"/>
                <a:pathLst>
                  <a:path h="5513578" w="5516626">
                    <a:moveTo>
                      <a:pt x="5516626" y="5513578"/>
                    </a:moveTo>
                    <a:lnTo>
                      <a:pt x="0" y="5513578"/>
                    </a:lnTo>
                    <a:lnTo>
                      <a:pt x="0" y="0"/>
                    </a:lnTo>
                    <a:lnTo>
                      <a:pt x="5516626" y="0"/>
                    </a:lnTo>
                    <a:lnTo>
                      <a:pt x="5516626" y="5513578"/>
                    </a:lnTo>
                    <a:close/>
                    <a:moveTo>
                      <a:pt x="18415" y="5495290"/>
                    </a:moveTo>
                    <a:lnTo>
                      <a:pt x="5498338" y="5495290"/>
                    </a:lnTo>
                    <a:lnTo>
                      <a:pt x="5498338" y="18288"/>
                    </a:lnTo>
                    <a:lnTo>
                      <a:pt x="18415" y="18288"/>
                    </a:lnTo>
                    <a:lnTo>
                      <a:pt x="18415" y="5495290"/>
                    </a:lnTo>
                    <a:close/>
                  </a:path>
                </a:pathLst>
              </a:custGeom>
              <a:solidFill>
                <a:srgbClr val="59A5E4">
                  <a:alpha val="9804"/>
                </a:srgbClr>
              </a:solidFill>
            </p:spPr>
          </p:sp>
          <p:sp>
            <p:nvSpPr>
              <p:cNvPr name="Freeform 165" id="165"/>
              <p:cNvSpPr/>
              <p:nvPr/>
            </p:nvSpPr>
            <p:spPr>
              <a:xfrm flipH="false" flipV="false" rot="0">
                <a:off x="9652" y="495363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6" id="166"/>
              <p:cNvSpPr/>
              <p:nvPr/>
            </p:nvSpPr>
            <p:spPr>
              <a:xfrm flipH="false" flipV="false" rot="0">
                <a:off x="9652" y="440321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7" id="167"/>
              <p:cNvSpPr/>
              <p:nvPr/>
            </p:nvSpPr>
            <p:spPr>
              <a:xfrm flipH="false" flipV="false" rot="0">
                <a:off x="9652" y="3852799"/>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8" id="168"/>
              <p:cNvSpPr/>
              <p:nvPr/>
            </p:nvSpPr>
            <p:spPr>
              <a:xfrm flipH="false" flipV="false" rot="0">
                <a:off x="9652" y="3302381"/>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69" id="169"/>
              <p:cNvSpPr/>
              <p:nvPr/>
            </p:nvSpPr>
            <p:spPr>
              <a:xfrm flipH="false" flipV="false" rot="0">
                <a:off x="9652" y="2751963"/>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0" id="170"/>
              <p:cNvSpPr/>
              <p:nvPr/>
            </p:nvSpPr>
            <p:spPr>
              <a:xfrm flipH="false" flipV="false" rot="0">
                <a:off x="9652" y="2201545"/>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1" id="171"/>
              <p:cNvSpPr/>
              <p:nvPr/>
            </p:nvSpPr>
            <p:spPr>
              <a:xfrm flipH="false" flipV="false" rot="0">
                <a:off x="9652" y="1651127"/>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2" id="172"/>
              <p:cNvSpPr/>
              <p:nvPr/>
            </p:nvSpPr>
            <p:spPr>
              <a:xfrm flipH="false" flipV="false" rot="0">
                <a:off x="9652" y="1100836"/>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3" id="173"/>
              <p:cNvSpPr/>
              <p:nvPr/>
            </p:nvSpPr>
            <p:spPr>
              <a:xfrm flipH="false" flipV="false" rot="0">
                <a:off x="9652" y="550418"/>
                <a:ext cx="5506974" cy="19304"/>
              </a:xfrm>
              <a:custGeom>
                <a:avLst/>
                <a:gdLst/>
                <a:ahLst/>
                <a:cxnLst/>
                <a:rect r="r" b="b" t="t" l="l"/>
                <a:pathLst>
                  <a:path h="19304" w="5506974">
                    <a:moveTo>
                      <a:pt x="0" y="0"/>
                    </a:moveTo>
                    <a:lnTo>
                      <a:pt x="5506974" y="0"/>
                    </a:lnTo>
                    <a:lnTo>
                      <a:pt x="5506974" y="19304"/>
                    </a:lnTo>
                    <a:lnTo>
                      <a:pt x="0" y="19304"/>
                    </a:lnTo>
                    <a:close/>
                  </a:path>
                </a:pathLst>
              </a:custGeom>
              <a:solidFill>
                <a:srgbClr val="59A5E4">
                  <a:alpha val="9804"/>
                </a:srgbClr>
              </a:solidFill>
            </p:spPr>
          </p:sp>
          <p:sp>
            <p:nvSpPr>
              <p:cNvPr name="Freeform 174" id="174"/>
              <p:cNvSpPr/>
              <p:nvPr/>
            </p:nvSpPr>
            <p:spPr>
              <a:xfrm flipH="false" flipV="false" rot="0">
                <a:off x="4939030"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5" id="175"/>
              <p:cNvSpPr/>
              <p:nvPr/>
            </p:nvSpPr>
            <p:spPr>
              <a:xfrm flipH="false" flipV="false" rot="0">
                <a:off x="4390136"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6" id="176"/>
              <p:cNvSpPr/>
              <p:nvPr/>
            </p:nvSpPr>
            <p:spPr>
              <a:xfrm flipH="false" flipV="false" rot="0">
                <a:off x="384136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7" id="177"/>
              <p:cNvSpPr/>
              <p:nvPr/>
            </p:nvSpPr>
            <p:spPr>
              <a:xfrm flipH="false" flipV="false" rot="0">
                <a:off x="3292729"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8" id="178"/>
              <p:cNvSpPr/>
              <p:nvPr/>
            </p:nvSpPr>
            <p:spPr>
              <a:xfrm flipH="false" flipV="false" rot="0">
                <a:off x="2743835"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79" id="179"/>
              <p:cNvSpPr/>
              <p:nvPr/>
            </p:nvSpPr>
            <p:spPr>
              <a:xfrm flipH="false" flipV="false" rot="0">
                <a:off x="2195068"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0" id="180"/>
              <p:cNvSpPr/>
              <p:nvPr/>
            </p:nvSpPr>
            <p:spPr>
              <a:xfrm flipH="false" flipV="false" rot="0">
                <a:off x="1646301"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1" id="181"/>
              <p:cNvSpPr/>
              <p:nvPr/>
            </p:nvSpPr>
            <p:spPr>
              <a:xfrm flipH="false" flipV="false" rot="0">
                <a:off x="1097534"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sp>
            <p:nvSpPr>
              <p:cNvPr name="Freeform 182" id="182"/>
              <p:cNvSpPr/>
              <p:nvPr/>
            </p:nvSpPr>
            <p:spPr>
              <a:xfrm flipH="false" flipV="false" rot="0">
                <a:off x="548767" y="9652"/>
                <a:ext cx="19304" cy="5513578"/>
              </a:xfrm>
              <a:custGeom>
                <a:avLst/>
                <a:gdLst/>
                <a:ahLst/>
                <a:cxnLst/>
                <a:rect r="r" b="b" t="t" l="l"/>
                <a:pathLst>
                  <a:path h="5513578" w="19304">
                    <a:moveTo>
                      <a:pt x="0" y="0"/>
                    </a:moveTo>
                    <a:lnTo>
                      <a:pt x="19304" y="0"/>
                    </a:lnTo>
                    <a:lnTo>
                      <a:pt x="19304" y="5513578"/>
                    </a:lnTo>
                    <a:lnTo>
                      <a:pt x="0" y="5513578"/>
                    </a:lnTo>
                    <a:close/>
                  </a:path>
                </a:pathLst>
              </a:custGeom>
              <a:solidFill>
                <a:srgbClr val="59A5E4">
                  <a:alpha val="9804"/>
                </a:srgbClr>
              </a:solidFill>
            </p:spPr>
          </p:sp>
        </p:grpSp>
      </p:grpSp>
      <p:grpSp>
        <p:nvGrpSpPr>
          <p:cNvPr name="Group 183" id="183"/>
          <p:cNvGrpSpPr/>
          <p:nvPr/>
        </p:nvGrpSpPr>
        <p:grpSpPr>
          <a:xfrm rot="0">
            <a:off x="2408972" y="2688326"/>
            <a:ext cx="13470057" cy="4910347"/>
            <a:chOff x="0" y="0"/>
            <a:chExt cx="17960076" cy="6547130"/>
          </a:xfrm>
        </p:grpSpPr>
        <p:sp>
          <p:nvSpPr>
            <p:cNvPr name="Freeform 184" id="184"/>
            <p:cNvSpPr/>
            <p:nvPr/>
          </p:nvSpPr>
          <p:spPr>
            <a:xfrm flipH="false" flipV="false" rot="0">
              <a:off x="0" y="0"/>
              <a:ext cx="17960076" cy="6547130"/>
            </a:xfrm>
            <a:custGeom>
              <a:avLst/>
              <a:gdLst/>
              <a:ahLst/>
              <a:cxnLst/>
              <a:rect r="r" b="b" t="t" l="l"/>
              <a:pathLst>
                <a:path h="6547130" w="17960076">
                  <a:moveTo>
                    <a:pt x="0" y="0"/>
                  </a:moveTo>
                  <a:lnTo>
                    <a:pt x="17960076" y="0"/>
                  </a:lnTo>
                  <a:lnTo>
                    <a:pt x="17960076" y="6547130"/>
                  </a:lnTo>
                  <a:lnTo>
                    <a:pt x="0" y="6547130"/>
                  </a:lnTo>
                  <a:lnTo>
                    <a:pt x="0" y="0"/>
                  </a:lnTo>
                  <a:close/>
                </a:path>
              </a:pathLst>
            </a:custGeom>
            <a:blipFill>
              <a:blip r:embed="rId2">
                <a:extLst>
                  <a:ext uri="{96DAC541-7B7A-43D3-8B79-37D633B846F1}">
                    <asvg:svgBlip xmlns:asvg="http://schemas.microsoft.com/office/drawing/2016/SVG/main" r:embed="rId3"/>
                  </a:ext>
                </a:extLst>
              </a:blip>
              <a:stretch>
                <a:fillRect l="0" t="0" r="0" b="-17708"/>
              </a:stretch>
            </a:blipFill>
          </p:spPr>
        </p:sp>
        <p:sp>
          <p:nvSpPr>
            <p:cNvPr name="AutoShape 185" id="185"/>
            <p:cNvSpPr/>
            <p:nvPr/>
          </p:nvSpPr>
          <p:spPr>
            <a:xfrm rot="0">
              <a:off x="355394" y="1510831"/>
              <a:ext cx="17237925" cy="4681156"/>
            </a:xfrm>
            <a:prstGeom prst="rect">
              <a:avLst/>
            </a:prstGeom>
            <a:solidFill>
              <a:srgbClr val="FFFAFA"/>
            </a:solidFill>
          </p:spPr>
        </p:sp>
      </p:grpSp>
      <p:sp>
        <p:nvSpPr>
          <p:cNvPr name="TextBox 186" id="186"/>
          <p:cNvSpPr txBox="true"/>
          <p:nvPr/>
        </p:nvSpPr>
        <p:spPr>
          <a:xfrm rot="0">
            <a:off x="3615889" y="4819794"/>
            <a:ext cx="11056221" cy="1319640"/>
          </a:xfrm>
          <a:prstGeom prst="rect">
            <a:avLst/>
          </a:prstGeom>
        </p:spPr>
        <p:txBody>
          <a:bodyPr anchor="t" rtlCol="false" tIns="0" lIns="0" bIns="0" rIns="0">
            <a:spAutoFit/>
          </a:bodyPr>
          <a:lstStyle/>
          <a:p>
            <a:pPr algn="ctr">
              <a:lnSpc>
                <a:spcPts val="3466"/>
              </a:lnSpc>
            </a:pPr>
            <a:r>
              <a:rPr lang="en-US" b="true" sz="2666">
                <a:solidFill>
                  <a:srgbClr val="000000"/>
                </a:solidFill>
                <a:latin typeface="Now Bold"/>
                <a:ea typeface="Now Bold"/>
                <a:cs typeface="Now Bold"/>
                <a:sym typeface="Now Bold"/>
              </a:rPr>
              <a:t>One imp</a:t>
            </a:r>
            <a:r>
              <a:rPr lang="en-US" b="true" sz="2666">
                <a:solidFill>
                  <a:srgbClr val="000000"/>
                </a:solidFill>
                <a:latin typeface="Now Bold"/>
                <a:ea typeface="Now Bold"/>
                <a:cs typeface="Now Bold"/>
                <a:sym typeface="Now Bold"/>
              </a:rPr>
              <a:t>ortant rule: the value you are looking for must be in the first column of the selected table. For most basic VLOOKUP tasks, use FALSE for an exact match.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DAHTsgNxWx0</dc:identifier>
  <dcterms:modified xsi:type="dcterms:W3CDTF">2011-08-01T06:04:30Z</dcterms:modified>
  <cp:revision>1</cp:revision>
  <dc:title>VLookup Function</dc:title>
</cp:coreProperties>
</file>